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0" r:id="rId3"/>
    <p:sldId id="263" r:id="rId4"/>
    <p:sldId id="264" r:id="rId5"/>
    <p:sldId id="267" r:id="rId6"/>
    <p:sldId id="272" r:id="rId7"/>
    <p:sldId id="273" r:id="rId8"/>
    <p:sldId id="274" r:id="rId9"/>
    <p:sldId id="275" r:id="rId10"/>
    <p:sldId id="276" r:id="rId11"/>
    <p:sldId id="277" r:id="rId12"/>
    <p:sldId id="278" r:id="rId13"/>
    <p:sldId id="27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8B1C"/>
    <a:srgbClr val="D09622"/>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EB0382-4969-0243-8B3A-4420E85A104C}" type="datetimeFigureOut">
              <a:rPr lang="en-US" smtClean="0"/>
              <a:t>8/31/2016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6D71BA-FE63-A343-AD58-E237125734E5}" type="slidenum">
              <a:rPr lang="en-US" smtClean="0"/>
              <a:t>‹#›</a:t>
            </a:fld>
            <a:endParaRPr lang="en-US"/>
          </a:p>
        </p:txBody>
      </p:sp>
    </p:spTree>
    <p:extLst>
      <p:ext uri="{BB962C8B-B14F-4D97-AF65-F5344CB8AC3E}">
        <p14:creationId xmlns:p14="http://schemas.microsoft.com/office/powerpoint/2010/main" val="164003851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fld id="{1C1CB6F3-428B-9944-9B41-C26488052F09}" type="slidenum">
              <a:rPr lang="en-US" sz="1200" b="0">
                <a:latin typeface="Times New Roman" charset="0"/>
              </a:rPr>
              <a:pPr/>
              <a:t>2</a:t>
            </a:fld>
            <a:endParaRPr lang="en-US" sz="1200" b="0">
              <a:latin typeface="Times New Roman"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extLst>
      <p:ext uri="{BB962C8B-B14F-4D97-AF65-F5344CB8AC3E}">
        <p14:creationId xmlns:p14="http://schemas.microsoft.com/office/powerpoint/2010/main" val="2701006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59785" y="1821175"/>
            <a:ext cx="7772400" cy="859205"/>
          </a:xfrm>
          <a:effectLst>
            <a:outerShdw blurRad="50800" dist="38100" dir="2700000" algn="tl" rotWithShape="0">
              <a:prstClr val="black">
                <a:alpha val="40000"/>
              </a:prstClr>
            </a:outerShdw>
          </a:effectLst>
        </p:spPr>
        <p:txBody>
          <a:bodyPr>
            <a:normAutofit/>
          </a:bodyPr>
          <a:lstStyle>
            <a:lvl1pPr algn="r">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446940" y="1291130"/>
            <a:ext cx="6400800" cy="835455"/>
          </a:xfrm>
        </p:spPr>
        <p:txBody>
          <a:bodyPr>
            <a:normAutofit/>
          </a:bodyPr>
          <a:lstStyle>
            <a:lvl1pPr marL="0" indent="0" algn="r">
              <a:buNone/>
              <a:defRPr sz="2800">
                <a:solidFill>
                  <a:schemeClr val="tx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8/31/2016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74900"/>
            <a:ext cx="8229600" cy="1143000"/>
          </a:xfrm>
        </p:spPr>
        <p:txBody>
          <a:bodyPr>
            <a:normAutofit/>
          </a:bodyPr>
          <a:lstStyle>
            <a:lvl1pPr algn="l">
              <a:defRPr sz="3600">
                <a:solidFill>
                  <a:srgbClr val="0070C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596540"/>
            <a:ext cx="8229600" cy="3918803"/>
          </a:xfrm>
        </p:spPr>
        <p:txBody>
          <a:bodyPr/>
          <a:lstStyle>
            <a:lvl1pPr>
              <a:defRPr sz="2800">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70604" y="374900"/>
            <a:ext cx="7016195" cy="1143000"/>
          </a:xfrm>
        </p:spPr>
        <p:txBody>
          <a:bodyPr>
            <a:normAutofit/>
          </a:bodyPr>
          <a:lstStyle>
            <a:lvl1pPr algn="l">
              <a:defRPr sz="3600">
                <a:solidFill>
                  <a:srgbClr val="0070C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670605" y="1544098"/>
            <a:ext cx="7016195" cy="4275740"/>
          </a:xfrm>
        </p:spPr>
        <p:txBody>
          <a:bodyPr/>
          <a:lstStyle>
            <a:lvl1pPr>
              <a:defRPr sz="2800">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8/31/2016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374900"/>
            <a:ext cx="8229600" cy="1143000"/>
          </a:xfrm>
        </p:spPr>
        <p:txBody>
          <a:bodyPr>
            <a:normAutofit/>
          </a:bodyPr>
          <a:lstStyle>
            <a:lvl1pPr algn="l">
              <a:defRPr sz="3600">
                <a:solidFill>
                  <a:srgbClr val="0070C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1544097"/>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173960"/>
            <a:ext cx="4040188" cy="3035058"/>
          </a:xfrm>
        </p:spPr>
        <p:txBody>
          <a:bodyPr/>
          <a:lstStyle>
            <a:lvl1pPr>
              <a:defRPr sz="2400">
                <a:solidFill>
                  <a:srgbClr val="002060"/>
                </a:solidFill>
              </a:defRPr>
            </a:lvl1pPr>
            <a:lvl2pPr>
              <a:defRPr sz="2000">
                <a:solidFill>
                  <a:srgbClr val="002060"/>
                </a:solidFill>
              </a:defRPr>
            </a:lvl2pPr>
            <a:lvl3pPr>
              <a:defRPr sz="1800">
                <a:solidFill>
                  <a:srgbClr val="002060"/>
                </a:solidFill>
              </a:defRPr>
            </a:lvl3pPr>
            <a:lvl4pPr>
              <a:defRPr sz="1600">
                <a:solidFill>
                  <a:srgbClr val="002060"/>
                </a:solidFill>
              </a:defRPr>
            </a:lvl4pPr>
            <a:lvl5pPr>
              <a:defRPr sz="1600">
                <a:solidFill>
                  <a:srgbClr val="00206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544097"/>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173960"/>
            <a:ext cx="4041775" cy="3035058"/>
          </a:xfrm>
        </p:spPr>
        <p:txBody>
          <a:bodyPr/>
          <a:lstStyle>
            <a:lvl1pPr>
              <a:defRPr sz="2400">
                <a:solidFill>
                  <a:srgbClr val="002060"/>
                </a:solidFill>
              </a:defRPr>
            </a:lvl1pPr>
            <a:lvl2pPr>
              <a:defRPr sz="2000">
                <a:solidFill>
                  <a:srgbClr val="002060"/>
                </a:solidFill>
              </a:defRPr>
            </a:lvl2pPr>
            <a:lvl3pPr>
              <a:defRPr sz="1800">
                <a:solidFill>
                  <a:srgbClr val="002060"/>
                </a:solidFill>
              </a:defRPr>
            </a:lvl3pPr>
            <a:lvl4pPr>
              <a:defRPr sz="1600">
                <a:solidFill>
                  <a:srgbClr val="002060"/>
                </a:solidFill>
              </a:defRPr>
            </a:lvl4pPr>
            <a:lvl5pPr>
              <a:defRPr sz="1600">
                <a:solidFill>
                  <a:srgbClr val="00206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8/31/2016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8/31/2016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8/31/2016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8/31/2016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8/31/2016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8.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7183" y="1901950"/>
            <a:ext cx="7940660" cy="1221640"/>
          </a:xfrm>
        </p:spPr>
        <p:txBody>
          <a:bodyPr>
            <a:normAutofit/>
          </a:bodyPr>
          <a:lstStyle/>
          <a:p>
            <a:r>
              <a:rPr lang="en-US" sz="4000" dirty="0" smtClean="0"/>
              <a:t>Graphing </a:t>
            </a:r>
            <a:r>
              <a:rPr lang="en-US" sz="4000" dirty="0" smtClean="0"/>
              <a:t>Relationships</a:t>
            </a:r>
            <a:endParaRPr lang="en-US" sz="4000" dirty="0"/>
          </a:p>
        </p:txBody>
      </p:sp>
      <p:sp>
        <p:nvSpPr>
          <p:cNvPr id="3" name="Subtitle 2"/>
          <p:cNvSpPr>
            <a:spLocks noGrp="1"/>
          </p:cNvSpPr>
          <p:nvPr>
            <p:ph type="subTitle" idx="1"/>
          </p:nvPr>
        </p:nvSpPr>
        <p:spPr>
          <a:xfrm>
            <a:off x="2446940" y="222196"/>
            <a:ext cx="6400800" cy="1904390"/>
          </a:xfrm>
        </p:spPr>
        <p:txBody>
          <a:bodyPr>
            <a:normAutofit/>
          </a:bodyPr>
          <a:lstStyle/>
          <a:p>
            <a:endParaRPr lang="en-US" dirty="0"/>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4"/>
          <p:cNvSpPr txBox="1">
            <a:spLocks noChangeArrowheads="1"/>
          </p:cNvSpPr>
          <p:nvPr/>
        </p:nvSpPr>
        <p:spPr bwMode="auto">
          <a:xfrm>
            <a:off x="849313" y="990600"/>
            <a:ext cx="7445375" cy="457200"/>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marL="2232025" indent="-2232025">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pPr algn="ctr"/>
            <a:r>
              <a:rPr lang="en-US" sz="2400" b="0">
                <a:solidFill>
                  <a:srgbClr val="006699"/>
                </a:solidFill>
                <a:latin typeface="Arial Black" charset="0"/>
              </a:rPr>
              <a:t>Example 3: Writing Situations for Graphs</a:t>
            </a:r>
          </a:p>
        </p:txBody>
      </p:sp>
      <p:sp>
        <p:nvSpPr>
          <p:cNvPr id="18435" name="Text Box 5"/>
          <p:cNvSpPr txBox="1">
            <a:spLocks noChangeArrowheads="1"/>
          </p:cNvSpPr>
          <p:nvPr/>
        </p:nvSpPr>
        <p:spPr bwMode="auto">
          <a:xfrm>
            <a:off x="669925" y="1447800"/>
            <a:ext cx="8077200" cy="457200"/>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r>
              <a:rPr lang="en-US" sz="2400"/>
              <a:t>Write a possible situation for the given graph.</a:t>
            </a:r>
          </a:p>
        </p:txBody>
      </p:sp>
      <p:sp>
        <p:nvSpPr>
          <p:cNvPr id="278541" name="Text Box 13"/>
          <p:cNvSpPr txBox="1">
            <a:spLocks noChangeArrowheads="1"/>
          </p:cNvSpPr>
          <p:nvPr/>
        </p:nvSpPr>
        <p:spPr bwMode="auto">
          <a:xfrm>
            <a:off x="533400" y="5334000"/>
            <a:ext cx="8093075" cy="1187450"/>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r>
              <a:rPr lang="en-US" sz="2400" b="0"/>
              <a:t>A car approaching traffic slows down, drives at a constant speed, and then slows down until coming to a complete stop.</a:t>
            </a:r>
          </a:p>
        </p:txBody>
      </p:sp>
      <p:sp>
        <p:nvSpPr>
          <p:cNvPr id="278546" name="Text Box 18"/>
          <p:cNvSpPr txBox="1">
            <a:spLocks noChangeArrowheads="1"/>
          </p:cNvSpPr>
          <p:nvPr/>
        </p:nvSpPr>
        <p:spPr bwMode="auto">
          <a:xfrm>
            <a:off x="3870325" y="2057400"/>
            <a:ext cx="4892675" cy="822325"/>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marL="168275" indent="-168275">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r>
              <a:rPr lang="en-US" sz="2400"/>
              <a:t>Step 1</a:t>
            </a:r>
            <a:r>
              <a:rPr lang="en-US" sz="2400" b="0"/>
              <a:t> Identify labels.         </a:t>
            </a:r>
            <a:r>
              <a:rPr lang="en-US" sz="2400" b="0" i="1"/>
              <a:t>x</a:t>
            </a:r>
            <a:r>
              <a:rPr lang="en-US" sz="2400" b="0"/>
              <a:t>-axis: time   </a:t>
            </a:r>
            <a:r>
              <a:rPr lang="en-US" sz="2400" b="0" i="1"/>
              <a:t>y</a:t>
            </a:r>
            <a:r>
              <a:rPr lang="en-US" sz="2400" b="0"/>
              <a:t>-axis: speed</a:t>
            </a:r>
            <a:endParaRPr lang="en-US" sz="2400"/>
          </a:p>
        </p:txBody>
      </p:sp>
      <p:sp>
        <p:nvSpPr>
          <p:cNvPr id="278547" name="Text Box 19"/>
          <p:cNvSpPr txBox="1">
            <a:spLocks noChangeArrowheads="1"/>
          </p:cNvSpPr>
          <p:nvPr/>
        </p:nvSpPr>
        <p:spPr bwMode="auto">
          <a:xfrm>
            <a:off x="3533775" y="2971800"/>
            <a:ext cx="4848225" cy="822325"/>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marL="520700" indent="-182563">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r>
              <a:rPr lang="en-US" sz="2400"/>
              <a:t>Step 2 </a:t>
            </a:r>
            <a:r>
              <a:rPr lang="en-US" sz="2400" b="0"/>
              <a:t>Analyze sections.   over time, the speed:</a:t>
            </a:r>
            <a:endParaRPr lang="en-US" sz="2400"/>
          </a:p>
        </p:txBody>
      </p:sp>
      <p:sp>
        <p:nvSpPr>
          <p:cNvPr id="278549" name="Text Box 21"/>
          <p:cNvSpPr txBox="1">
            <a:spLocks noChangeArrowheads="1"/>
          </p:cNvSpPr>
          <p:nvPr/>
        </p:nvSpPr>
        <p:spPr bwMode="auto">
          <a:xfrm>
            <a:off x="4098925" y="3733800"/>
            <a:ext cx="4968875" cy="1187450"/>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r>
              <a:rPr lang="en-US" sz="2400" b="0"/>
              <a:t>• </a:t>
            </a:r>
            <a:r>
              <a:rPr lang="en-US" sz="2400" b="0">
                <a:solidFill>
                  <a:srgbClr val="FF0000"/>
                </a:solidFill>
              </a:rPr>
              <a:t>initially decreases</a:t>
            </a:r>
            <a:r>
              <a:rPr lang="en-US" sz="2400" b="0"/>
              <a:t>,</a:t>
            </a:r>
          </a:p>
          <a:p>
            <a:pPr>
              <a:lnSpc>
                <a:spcPct val="50000"/>
              </a:lnSpc>
            </a:pPr>
            <a:r>
              <a:rPr lang="en-US" sz="2400" b="0"/>
              <a:t>• </a:t>
            </a:r>
            <a:r>
              <a:rPr lang="en-US" sz="2400" b="0">
                <a:solidFill>
                  <a:srgbClr val="0000FF"/>
                </a:solidFill>
              </a:rPr>
              <a:t>remains constant</a:t>
            </a:r>
            <a:r>
              <a:rPr lang="en-US" sz="2400" b="0"/>
              <a:t>,</a:t>
            </a:r>
          </a:p>
          <a:p>
            <a:pPr>
              <a:lnSpc>
                <a:spcPct val="50000"/>
              </a:lnSpc>
            </a:pPr>
            <a:r>
              <a:rPr lang="en-US" sz="2400" b="0"/>
              <a:t>• </a:t>
            </a:r>
            <a:r>
              <a:rPr lang="en-US" sz="2400" b="0">
                <a:solidFill>
                  <a:srgbClr val="008000"/>
                </a:solidFill>
              </a:rPr>
              <a:t>and then decreases to zero</a:t>
            </a:r>
            <a:r>
              <a:rPr lang="en-US" sz="2400" b="0"/>
              <a:t>.</a:t>
            </a:r>
          </a:p>
        </p:txBody>
      </p:sp>
      <p:sp>
        <p:nvSpPr>
          <p:cNvPr id="278550" name="Text Box 22"/>
          <p:cNvSpPr txBox="1">
            <a:spLocks noChangeArrowheads="1"/>
          </p:cNvSpPr>
          <p:nvPr/>
        </p:nvSpPr>
        <p:spPr bwMode="auto">
          <a:xfrm>
            <a:off x="533400" y="4876800"/>
            <a:ext cx="3381375" cy="457200"/>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r>
              <a:rPr lang="en-US" sz="2400"/>
              <a:t>Possible Situation:</a:t>
            </a:r>
          </a:p>
        </p:txBody>
      </p:sp>
      <p:pic>
        <p:nvPicPr>
          <p:cNvPr id="18441"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9313" y="2349500"/>
            <a:ext cx="2771775" cy="2374900"/>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21072669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78546"/>
                                        </p:tgtEl>
                                        <p:attrNameLst>
                                          <p:attrName>style.visibility</p:attrName>
                                        </p:attrNameLst>
                                      </p:cBhvr>
                                      <p:to>
                                        <p:strVal val="visible"/>
                                      </p:to>
                                    </p:set>
                                    <p:anim calcmode="lin" valueType="num">
                                      <p:cBhvr>
                                        <p:cTn id="7" dur="1000" fill="hold"/>
                                        <p:tgtEl>
                                          <p:spTgt spid="278546"/>
                                        </p:tgtEl>
                                        <p:attrNameLst>
                                          <p:attrName>ppt_x</p:attrName>
                                        </p:attrNameLst>
                                      </p:cBhvr>
                                      <p:tavLst>
                                        <p:tav tm="0">
                                          <p:val>
                                            <p:strVal val="#ppt_x-.2"/>
                                          </p:val>
                                        </p:tav>
                                        <p:tav tm="100000">
                                          <p:val>
                                            <p:strVal val="#ppt_x"/>
                                          </p:val>
                                        </p:tav>
                                      </p:tavLst>
                                    </p:anim>
                                    <p:anim calcmode="lin" valueType="num">
                                      <p:cBhvr>
                                        <p:cTn id="8" dur="1000" fill="hold"/>
                                        <p:tgtEl>
                                          <p:spTgt spid="278546"/>
                                        </p:tgtEl>
                                        <p:attrNameLst>
                                          <p:attrName>ppt_y</p:attrName>
                                        </p:attrNameLst>
                                      </p:cBhvr>
                                      <p:tavLst>
                                        <p:tav tm="0">
                                          <p:val>
                                            <p:strVal val="#ppt_y"/>
                                          </p:val>
                                        </p:tav>
                                        <p:tav tm="100000">
                                          <p:val>
                                            <p:strVal val="#ppt_y"/>
                                          </p:val>
                                        </p:tav>
                                      </p:tavLst>
                                    </p:anim>
                                    <p:animEffect transition="in" filter="wipe(right)" prLst="gradientSize: 0.1">
                                      <p:cBhvr>
                                        <p:cTn id="9" dur="1000"/>
                                        <p:tgtEl>
                                          <p:spTgt spid="27854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78547"/>
                                        </p:tgtEl>
                                        <p:attrNameLst>
                                          <p:attrName>style.visibility</p:attrName>
                                        </p:attrNameLst>
                                      </p:cBhvr>
                                      <p:to>
                                        <p:strVal val="visible"/>
                                      </p:to>
                                    </p:set>
                                    <p:anim calcmode="lin" valueType="num">
                                      <p:cBhvr>
                                        <p:cTn id="14" dur="1000" fill="hold"/>
                                        <p:tgtEl>
                                          <p:spTgt spid="278547"/>
                                        </p:tgtEl>
                                        <p:attrNameLst>
                                          <p:attrName>ppt_w</p:attrName>
                                        </p:attrNameLst>
                                      </p:cBhvr>
                                      <p:tavLst>
                                        <p:tav tm="0">
                                          <p:val>
                                            <p:strVal val="#ppt_w*0.70"/>
                                          </p:val>
                                        </p:tav>
                                        <p:tav tm="100000">
                                          <p:val>
                                            <p:strVal val="#ppt_w"/>
                                          </p:val>
                                        </p:tav>
                                      </p:tavLst>
                                    </p:anim>
                                    <p:anim calcmode="lin" valueType="num">
                                      <p:cBhvr>
                                        <p:cTn id="15" dur="1000" fill="hold"/>
                                        <p:tgtEl>
                                          <p:spTgt spid="278547"/>
                                        </p:tgtEl>
                                        <p:attrNameLst>
                                          <p:attrName>ppt_h</p:attrName>
                                        </p:attrNameLst>
                                      </p:cBhvr>
                                      <p:tavLst>
                                        <p:tav tm="0">
                                          <p:val>
                                            <p:strVal val="#ppt_h"/>
                                          </p:val>
                                        </p:tav>
                                        <p:tav tm="100000">
                                          <p:val>
                                            <p:strVal val="#ppt_h"/>
                                          </p:val>
                                        </p:tav>
                                      </p:tavLst>
                                    </p:anim>
                                    <p:animEffect transition="in" filter="fade">
                                      <p:cBhvr>
                                        <p:cTn id="16" dur="1000"/>
                                        <p:tgtEl>
                                          <p:spTgt spid="278547"/>
                                        </p:tgtEl>
                                      </p:cBhvr>
                                    </p:animEffect>
                                  </p:childTnLst>
                                </p:cTn>
                              </p:par>
                            </p:childTnLst>
                          </p:cTn>
                        </p:par>
                        <p:par>
                          <p:cTn id="17" fill="hold" nodeType="afterGroup">
                            <p:stCondLst>
                              <p:cond delay="1000"/>
                            </p:stCondLst>
                            <p:childTnLst>
                              <p:par>
                                <p:cTn id="18" presetID="31" presetClass="entr" presetSubtype="0" fill="hold" grpId="0" nodeType="afterEffect">
                                  <p:stCondLst>
                                    <p:cond delay="0"/>
                                  </p:stCondLst>
                                  <p:iterate type="lt">
                                    <p:tmPct val="5000"/>
                                  </p:iterate>
                                  <p:childTnLst>
                                    <p:set>
                                      <p:cBhvr>
                                        <p:cTn id="19" dur="1" fill="hold">
                                          <p:stCondLst>
                                            <p:cond delay="0"/>
                                          </p:stCondLst>
                                        </p:cTn>
                                        <p:tgtEl>
                                          <p:spTgt spid="278549"/>
                                        </p:tgtEl>
                                        <p:attrNameLst>
                                          <p:attrName>style.visibility</p:attrName>
                                        </p:attrNameLst>
                                      </p:cBhvr>
                                      <p:to>
                                        <p:strVal val="visible"/>
                                      </p:to>
                                    </p:set>
                                    <p:anim calcmode="lin" valueType="num">
                                      <p:cBhvr>
                                        <p:cTn id="20" dur="1000" fill="hold"/>
                                        <p:tgtEl>
                                          <p:spTgt spid="278549"/>
                                        </p:tgtEl>
                                        <p:attrNameLst>
                                          <p:attrName>ppt_w</p:attrName>
                                        </p:attrNameLst>
                                      </p:cBhvr>
                                      <p:tavLst>
                                        <p:tav tm="0">
                                          <p:val>
                                            <p:fltVal val="0"/>
                                          </p:val>
                                        </p:tav>
                                        <p:tav tm="100000">
                                          <p:val>
                                            <p:strVal val="#ppt_w"/>
                                          </p:val>
                                        </p:tav>
                                      </p:tavLst>
                                    </p:anim>
                                    <p:anim calcmode="lin" valueType="num">
                                      <p:cBhvr>
                                        <p:cTn id="21" dur="1000" fill="hold"/>
                                        <p:tgtEl>
                                          <p:spTgt spid="278549"/>
                                        </p:tgtEl>
                                        <p:attrNameLst>
                                          <p:attrName>ppt_h</p:attrName>
                                        </p:attrNameLst>
                                      </p:cBhvr>
                                      <p:tavLst>
                                        <p:tav tm="0">
                                          <p:val>
                                            <p:fltVal val="0"/>
                                          </p:val>
                                        </p:tav>
                                        <p:tav tm="100000">
                                          <p:val>
                                            <p:strVal val="#ppt_h"/>
                                          </p:val>
                                        </p:tav>
                                      </p:tavLst>
                                    </p:anim>
                                    <p:anim calcmode="lin" valueType="num">
                                      <p:cBhvr>
                                        <p:cTn id="22" dur="1000" fill="hold"/>
                                        <p:tgtEl>
                                          <p:spTgt spid="278549"/>
                                        </p:tgtEl>
                                        <p:attrNameLst>
                                          <p:attrName>style.rotation</p:attrName>
                                        </p:attrNameLst>
                                      </p:cBhvr>
                                      <p:tavLst>
                                        <p:tav tm="0">
                                          <p:val>
                                            <p:fltVal val="90"/>
                                          </p:val>
                                        </p:tav>
                                        <p:tav tm="100000">
                                          <p:val>
                                            <p:fltVal val="0"/>
                                          </p:val>
                                        </p:tav>
                                      </p:tavLst>
                                    </p:anim>
                                    <p:animEffect transition="in" filter="fade">
                                      <p:cBhvr>
                                        <p:cTn id="23" dur="1000"/>
                                        <p:tgtEl>
                                          <p:spTgt spid="278549"/>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278550"/>
                                        </p:tgtEl>
                                        <p:attrNameLst>
                                          <p:attrName>style.visibility</p:attrName>
                                        </p:attrNameLst>
                                      </p:cBhvr>
                                      <p:to>
                                        <p:strVal val="visible"/>
                                      </p:to>
                                    </p:set>
                                    <p:anim calcmode="lin" valueType="num">
                                      <p:cBhvr>
                                        <p:cTn id="28" dur="1000" fill="hold"/>
                                        <p:tgtEl>
                                          <p:spTgt spid="278550"/>
                                        </p:tgtEl>
                                        <p:attrNameLst>
                                          <p:attrName>ppt_w</p:attrName>
                                        </p:attrNameLst>
                                      </p:cBhvr>
                                      <p:tavLst>
                                        <p:tav tm="0">
                                          <p:val>
                                            <p:strVal val="#ppt_w*0.70"/>
                                          </p:val>
                                        </p:tav>
                                        <p:tav tm="100000">
                                          <p:val>
                                            <p:strVal val="#ppt_w"/>
                                          </p:val>
                                        </p:tav>
                                      </p:tavLst>
                                    </p:anim>
                                    <p:anim calcmode="lin" valueType="num">
                                      <p:cBhvr>
                                        <p:cTn id="29" dur="1000" fill="hold"/>
                                        <p:tgtEl>
                                          <p:spTgt spid="278550"/>
                                        </p:tgtEl>
                                        <p:attrNameLst>
                                          <p:attrName>ppt_h</p:attrName>
                                        </p:attrNameLst>
                                      </p:cBhvr>
                                      <p:tavLst>
                                        <p:tav tm="0">
                                          <p:val>
                                            <p:strVal val="#ppt_h"/>
                                          </p:val>
                                        </p:tav>
                                        <p:tav tm="100000">
                                          <p:val>
                                            <p:strVal val="#ppt_h"/>
                                          </p:val>
                                        </p:tav>
                                      </p:tavLst>
                                    </p:anim>
                                    <p:animEffect transition="in" filter="fade">
                                      <p:cBhvr>
                                        <p:cTn id="30" dur="1000"/>
                                        <p:tgtEl>
                                          <p:spTgt spid="278550"/>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278541"/>
                                        </p:tgtEl>
                                        <p:attrNameLst>
                                          <p:attrName>style.visibility</p:attrName>
                                        </p:attrNameLst>
                                      </p:cBhvr>
                                      <p:to>
                                        <p:strVal val="visible"/>
                                      </p:to>
                                    </p:set>
                                    <p:animEffect transition="in" filter="wipe(up)">
                                      <p:cBhvr>
                                        <p:cTn id="35" dur="1000"/>
                                        <p:tgtEl>
                                          <p:spTgt spid="2785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41" grpId="0"/>
      <p:bldP spid="278546" grpId="0"/>
      <p:bldP spid="278547" grpId="0"/>
      <p:bldP spid="278549" grpId="0"/>
      <p:bldP spid="27855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4"/>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xmlns="">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spAutoFit/>
          </a:bodyPr>
          <a:lstStyle>
            <a:lvl1pPr>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pPr algn="ctr"/>
            <a:r>
              <a:rPr lang="en-US" sz="2400" b="0">
                <a:solidFill>
                  <a:srgbClr val="FF3300"/>
                </a:solidFill>
                <a:latin typeface="Arial Black" charset="0"/>
              </a:rPr>
              <a:t>Check It Out!</a:t>
            </a:r>
            <a:r>
              <a:rPr lang="en-US" sz="2400" b="0">
                <a:solidFill>
                  <a:srgbClr val="006699"/>
                </a:solidFill>
                <a:latin typeface="Arial Black" charset="0"/>
              </a:rPr>
              <a:t> Example 3</a:t>
            </a:r>
            <a:endParaRPr lang="en-US" sz="2600" b="0">
              <a:solidFill>
                <a:schemeClr val="accent2"/>
              </a:solidFill>
              <a:latin typeface="Arial MT Bl" charset="0"/>
            </a:endParaRPr>
          </a:p>
        </p:txBody>
      </p:sp>
      <p:sp>
        <p:nvSpPr>
          <p:cNvPr id="19459" name="Text Box 7"/>
          <p:cNvSpPr txBox="1">
            <a:spLocks noChangeArrowheads="1"/>
          </p:cNvSpPr>
          <p:nvPr/>
        </p:nvSpPr>
        <p:spPr bwMode="auto">
          <a:xfrm>
            <a:off x="609600" y="1524000"/>
            <a:ext cx="8001000" cy="457200"/>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r>
              <a:rPr lang="en-US" sz="2400"/>
              <a:t>Write a possible situation for the given graph</a:t>
            </a:r>
          </a:p>
        </p:txBody>
      </p:sp>
      <p:sp>
        <p:nvSpPr>
          <p:cNvPr id="279577" name="Text Box 25"/>
          <p:cNvSpPr txBox="1">
            <a:spLocks noChangeArrowheads="1"/>
          </p:cNvSpPr>
          <p:nvPr/>
        </p:nvSpPr>
        <p:spPr bwMode="auto">
          <a:xfrm>
            <a:off x="609600" y="5257800"/>
            <a:ext cx="7940675" cy="1187450"/>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pPr>
              <a:spcBef>
                <a:spcPct val="0"/>
              </a:spcBef>
            </a:pPr>
            <a:r>
              <a:rPr lang="en-US" sz="2400"/>
              <a:t>Possible Situation:</a:t>
            </a:r>
            <a:r>
              <a:rPr lang="en-US" sz="2400" b="0"/>
              <a:t> </a:t>
            </a:r>
          </a:p>
          <a:p>
            <a:pPr>
              <a:spcBef>
                <a:spcPct val="0"/>
              </a:spcBef>
            </a:pPr>
            <a:r>
              <a:rPr lang="en-US" sz="2400" b="0"/>
              <a:t>When the number of students reaches a certain point, the number of pizzas bought increases.</a:t>
            </a:r>
          </a:p>
        </p:txBody>
      </p:sp>
      <p:sp>
        <p:nvSpPr>
          <p:cNvPr id="279580" name="Text Box 28"/>
          <p:cNvSpPr txBox="1">
            <a:spLocks noChangeArrowheads="1"/>
          </p:cNvSpPr>
          <p:nvPr/>
        </p:nvSpPr>
        <p:spPr bwMode="auto">
          <a:xfrm>
            <a:off x="4038600" y="2133600"/>
            <a:ext cx="5334000" cy="822325"/>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marL="168275" indent="-168275">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r>
              <a:rPr lang="en-US" sz="2400"/>
              <a:t>Step 1</a:t>
            </a:r>
            <a:r>
              <a:rPr lang="en-US" sz="2400" b="0"/>
              <a:t> Identify labels.               </a:t>
            </a:r>
            <a:r>
              <a:rPr lang="en-US" sz="2400" b="0" i="1"/>
              <a:t>x</a:t>
            </a:r>
            <a:r>
              <a:rPr lang="en-US" sz="2400" b="0"/>
              <a:t>-axis: students  </a:t>
            </a:r>
            <a:r>
              <a:rPr lang="en-US" sz="2400" b="0" i="1"/>
              <a:t>y</a:t>
            </a:r>
            <a:r>
              <a:rPr lang="en-US" sz="2400" b="0"/>
              <a:t>-axis: pizzas</a:t>
            </a:r>
            <a:endParaRPr lang="en-US" sz="2400"/>
          </a:p>
        </p:txBody>
      </p:sp>
      <p:sp>
        <p:nvSpPr>
          <p:cNvPr id="279581" name="Text Box 29"/>
          <p:cNvSpPr txBox="1">
            <a:spLocks noChangeArrowheads="1"/>
          </p:cNvSpPr>
          <p:nvPr/>
        </p:nvSpPr>
        <p:spPr bwMode="auto">
          <a:xfrm>
            <a:off x="3733800" y="3048000"/>
            <a:ext cx="4924425" cy="1187450"/>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marL="520700" indent="-182563">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r>
              <a:rPr lang="en-US" sz="2400"/>
              <a:t>Step 2 </a:t>
            </a:r>
            <a:r>
              <a:rPr lang="en-US" sz="2400" b="0"/>
              <a:t>Analyze sections.            As students increase, the pizzas do the following:</a:t>
            </a:r>
            <a:endParaRPr lang="en-US" sz="2400"/>
          </a:p>
        </p:txBody>
      </p:sp>
      <p:sp>
        <p:nvSpPr>
          <p:cNvPr id="279582" name="Text Box 30"/>
          <p:cNvSpPr txBox="1">
            <a:spLocks noChangeArrowheads="1"/>
          </p:cNvSpPr>
          <p:nvPr/>
        </p:nvSpPr>
        <p:spPr bwMode="auto">
          <a:xfrm>
            <a:off x="4267200" y="4191000"/>
            <a:ext cx="5029200" cy="1279525"/>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pPr>
              <a:spcBef>
                <a:spcPct val="25000"/>
              </a:spcBef>
            </a:pPr>
            <a:r>
              <a:rPr lang="en-US" sz="2400" b="0"/>
              <a:t>• initially remains constant,</a:t>
            </a:r>
          </a:p>
          <a:p>
            <a:pPr>
              <a:spcBef>
                <a:spcPct val="25000"/>
              </a:spcBef>
            </a:pPr>
            <a:r>
              <a:rPr lang="en-US" sz="2400" b="0"/>
              <a:t>• and then increases to a new constant.</a:t>
            </a:r>
          </a:p>
        </p:txBody>
      </p:sp>
      <p:pic>
        <p:nvPicPr>
          <p:cNvPr id="19464" name="Picture 3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362200"/>
            <a:ext cx="3600450" cy="2638425"/>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17735741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79580"/>
                                        </p:tgtEl>
                                        <p:attrNameLst>
                                          <p:attrName>style.visibility</p:attrName>
                                        </p:attrNameLst>
                                      </p:cBhvr>
                                      <p:to>
                                        <p:strVal val="visible"/>
                                      </p:to>
                                    </p:set>
                                    <p:anim calcmode="lin" valueType="num">
                                      <p:cBhvr>
                                        <p:cTn id="7" dur="1000" fill="hold"/>
                                        <p:tgtEl>
                                          <p:spTgt spid="279580"/>
                                        </p:tgtEl>
                                        <p:attrNameLst>
                                          <p:attrName>ppt_x</p:attrName>
                                        </p:attrNameLst>
                                      </p:cBhvr>
                                      <p:tavLst>
                                        <p:tav tm="0">
                                          <p:val>
                                            <p:strVal val="#ppt_x-.2"/>
                                          </p:val>
                                        </p:tav>
                                        <p:tav tm="100000">
                                          <p:val>
                                            <p:strVal val="#ppt_x"/>
                                          </p:val>
                                        </p:tav>
                                      </p:tavLst>
                                    </p:anim>
                                    <p:anim calcmode="lin" valueType="num">
                                      <p:cBhvr>
                                        <p:cTn id="8" dur="1000" fill="hold"/>
                                        <p:tgtEl>
                                          <p:spTgt spid="27958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7958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79581"/>
                                        </p:tgtEl>
                                        <p:attrNameLst>
                                          <p:attrName>style.visibility</p:attrName>
                                        </p:attrNameLst>
                                      </p:cBhvr>
                                      <p:to>
                                        <p:strVal val="visible"/>
                                      </p:to>
                                    </p:set>
                                    <p:anim calcmode="lin" valueType="num">
                                      <p:cBhvr>
                                        <p:cTn id="14" dur="1000" fill="hold"/>
                                        <p:tgtEl>
                                          <p:spTgt spid="279581"/>
                                        </p:tgtEl>
                                        <p:attrNameLst>
                                          <p:attrName>ppt_w</p:attrName>
                                        </p:attrNameLst>
                                      </p:cBhvr>
                                      <p:tavLst>
                                        <p:tav tm="0">
                                          <p:val>
                                            <p:strVal val="#ppt_w*0.70"/>
                                          </p:val>
                                        </p:tav>
                                        <p:tav tm="100000">
                                          <p:val>
                                            <p:strVal val="#ppt_w"/>
                                          </p:val>
                                        </p:tav>
                                      </p:tavLst>
                                    </p:anim>
                                    <p:anim calcmode="lin" valueType="num">
                                      <p:cBhvr>
                                        <p:cTn id="15" dur="1000" fill="hold"/>
                                        <p:tgtEl>
                                          <p:spTgt spid="279581"/>
                                        </p:tgtEl>
                                        <p:attrNameLst>
                                          <p:attrName>ppt_h</p:attrName>
                                        </p:attrNameLst>
                                      </p:cBhvr>
                                      <p:tavLst>
                                        <p:tav tm="0">
                                          <p:val>
                                            <p:strVal val="#ppt_h"/>
                                          </p:val>
                                        </p:tav>
                                        <p:tav tm="100000">
                                          <p:val>
                                            <p:strVal val="#ppt_h"/>
                                          </p:val>
                                        </p:tav>
                                      </p:tavLst>
                                    </p:anim>
                                    <p:animEffect transition="in" filter="fade">
                                      <p:cBhvr>
                                        <p:cTn id="16" dur="1000"/>
                                        <p:tgtEl>
                                          <p:spTgt spid="279581"/>
                                        </p:tgtEl>
                                      </p:cBhvr>
                                    </p:animEffect>
                                  </p:childTnLst>
                                </p:cTn>
                              </p:par>
                            </p:childTnLst>
                          </p:cTn>
                        </p:par>
                        <p:par>
                          <p:cTn id="17" fill="hold" nodeType="afterGroup">
                            <p:stCondLst>
                              <p:cond delay="1000"/>
                            </p:stCondLst>
                            <p:childTnLst>
                              <p:par>
                                <p:cTn id="18" presetID="31" presetClass="entr" presetSubtype="0" fill="hold" grpId="0" nodeType="afterEffect">
                                  <p:stCondLst>
                                    <p:cond delay="0"/>
                                  </p:stCondLst>
                                  <p:iterate type="lt">
                                    <p:tmPct val="5000"/>
                                  </p:iterate>
                                  <p:childTnLst>
                                    <p:set>
                                      <p:cBhvr>
                                        <p:cTn id="19" dur="1" fill="hold">
                                          <p:stCondLst>
                                            <p:cond delay="0"/>
                                          </p:stCondLst>
                                        </p:cTn>
                                        <p:tgtEl>
                                          <p:spTgt spid="279582"/>
                                        </p:tgtEl>
                                        <p:attrNameLst>
                                          <p:attrName>style.visibility</p:attrName>
                                        </p:attrNameLst>
                                      </p:cBhvr>
                                      <p:to>
                                        <p:strVal val="visible"/>
                                      </p:to>
                                    </p:set>
                                    <p:anim calcmode="lin" valueType="num">
                                      <p:cBhvr>
                                        <p:cTn id="20" dur="1000" fill="hold"/>
                                        <p:tgtEl>
                                          <p:spTgt spid="279582"/>
                                        </p:tgtEl>
                                        <p:attrNameLst>
                                          <p:attrName>ppt_w</p:attrName>
                                        </p:attrNameLst>
                                      </p:cBhvr>
                                      <p:tavLst>
                                        <p:tav tm="0">
                                          <p:val>
                                            <p:fltVal val="0"/>
                                          </p:val>
                                        </p:tav>
                                        <p:tav tm="100000">
                                          <p:val>
                                            <p:strVal val="#ppt_w"/>
                                          </p:val>
                                        </p:tav>
                                      </p:tavLst>
                                    </p:anim>
                                    <p:anim calcmode="lin" valueType="num">
                                      <p:cBhvr>
                                        <p:cTn id="21" dur="1000" fill="hold"/>
                                        <p:tgtEl>
                                          <p:spTgt spid="279582"/>
                                        </p:tgtEl>
                                        <p:attrNameLst>
                                          <p:attrName>ppt_h</p:attrName>
                                        </p:attrNameLst>
                                      </p:cBhvr>
                                      <p:tavLst>
                                        <p:tav tm="0">
                                          <p:val>
                                            <p:fltVal val="0"/>
                                          </p:val>
                                        </p:tav>
                                        <p:tav tm="100000">
                                          <p:val>
                                            <p:strVal val="#ppt_h"/>
                                          </p:val>
                                        </p:tav>
                                      </p:tavLst>
                                    </p:anim>
                                    <p:anim calcmode="lin" valueType="num">
                                      <p:cBhvr>
                                        <p:cTn id="22" dur="1000" fill="hold"/>
                                        <p:tgtEl>
                                          <p:spTgt spid="279582"/>
                                        </p:tgtEl>
                                        <p:attrNameLst>
                                          <p:attrName>style.rotation</p:attrName>
                                        </p:attrNameLst>
                                      </p:cBhvr>
                                      <p:tavLst>
                                        <p:tav tm="0">
                                          <p:val>
                                            <p:fltVal val="90"/>
                                          </p:val>
                                        </p:tav>
                                        <p:tav tm="100000">
                                          <p:val>
                                            <p:fltVal val="0"/>
                                          </p:val>
                                        </p:tav>
                                      </p:tavLst>
                                    </p:anim>
                                    <p:animEffect transition="in" filter="fade">
                                      <p:cBhvr>
                                        <p:cTn id="23" dur="1000"/>
                                        <p:tgtEl>
                                          <p:spTgt spid="279582"/>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279577"/>
                                        </p:tgtEl>
                                        <p:attrNameLst>
                                          <p:attrName>style.visibility</p:attrName>
                                        </p:attrNameLst>
                                      </p:cBhvr>
                                      <p:to>
                                        <p:strVal val="visible"/>
                                      </p:to>
                                    </p:set>
                                    <p:animScale>
                                      <p:cBhvr>
                                        <p:cTn id="28" dur="1000" decel="50000" fill="hold">
                                          <p:stCondLst>
                                            <p:cond delay="0"/>
                                          </p:stCondLst>
                                        </p:cTn>
                                        <p:tgtEl>
                                          <p:spTgt spid="27957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279577"/>
                                        </p:tgtEl>
                                        <p:attrNameLst>
                                          <p:attrName>ppt_x</p:attrName>
                                          <p:attrName>ppt_y</p:attrName>
                                        </p:attrNameLst>
                                      </p:cBhvr>
                                    </p:animMotion>
                                    <p:animEffect transition="in" filter="fade">
                                      <p:cBhvr>
                                        <p:cTn id="30" dur="1000"/>
                                        <p:tgtEl>
                                          <p:spTgt spid="2795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9577" grpId="0"/>
      <p:bldP spid="279580" grpId="0"/>
      <p:bldP spid="279581" grpId="0"/>
      <p:bldP spid="27958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4"/>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857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marL="342900" indent="-342900">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pPr algn="ctr"/>
            <a:r>
              <a:rPr lang="en-US" sz="2400" b="0">
                <a:solidFill>
                  <a:srgbClr val="006699"/>
                </a:solidFill>
                <a:latin typeface="Arial Black" charset="0"/>
                <a:sym typeface="Symbol" charset="0"/>
              </a:rPr>
              <a:t>Lesson Quiz: Part I</a:t>
            </a:r>
          </a:p>
        </p:txBody>
      </p:sp>
      <p:sp>
        <p:nvSpPr>
          <p:cNvPr id="20483" name="Text Box 5"/>
          <p:cNvSpPr txBox="1">
            <a:spLocks noChangeArrowheads="1"/>
          </p:cNvSpPr>
          <p:nvPr/>
        </p:nvSpPr>
        <p:spPr bwMode="auto">
          <a:xfrm>
            <a:off x="381000" y="1447800"/>
            <a:ext cx="7677150" cy="457200"/>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r>
              <a:rPr lang="en-US" sz="2400"/>
              <a:t>1. </a:t>
            </a:r>
            <a:r>
              <a:rPr lang="en-US" sz="2400" b="0"/>
              <a:t>Write a possible situation for the given graph.</a:t>
            </a:r>
          </a:p>
        </p:txBody>
      </p:sp>
      <p:sp>
        <p:nvSpPr>
          <p:cNvPr id="280600" name="Text Box 24"/>
          <p:cNvSpPr txBox="1">
            <a:spLocks noChangeArrowheads="1"/>
          </p:cNvSpPr>
          <p:nvPr/>
        </p:nvSpPr>
        <p:spPr bwMode="auto">
          <a:xfrm>
            <a:off x="381000" y="5029200"/>
            <a:ext cx="8054975" cy="1200328"/>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r>
              <a:rPr lang="en-US" sz="2400" b="0" dirty="0">
                <a:solidFill>
                  <a:srgbClr val="FFFFFF"/>
                </a:solidFill>
              </a:rPr>
              <a:t>Possible Situation: The level of water in a bucket stays constant. A steady rain raises the level. The rain slows down. Someone dumps the bucket.</a:t>
            </a:r>
          </a:p>
        </p:txBody>
      </p:sp>
      <p:pic>
        <p:nvPicPr>
          <p:cNvPr id="20485" name="Picture 2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981200"/>
            <a:ext cx="3152775" cy="2867025"/>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13714342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80600"/>
                                        </p:tgtEl>
                                        <p:attrNameLst>
                                          <p:attrName>style.visibility</p:attrName>
                                        </p:attrNameLst>
                                      </p:cBhvr>
                                      <p:to>
                                        <p:strVal val="visible"/>
                                      </p:to>
                                    </p:set>
                                    <p:animEffect transition="in" filter="fade">
                                      <p:cBhvr>
                                        <p:cTn id="7" dur="100"/>
                                        <p:tgtEl>
                                          <p:spTgt spid="280600"/>
                                        </p:tgtEl>
                                      </p:cBhvr>
                                    </p:animEffect>
                                    <p:anim calcmode="lin" valueType="num">
                                      <p:cBhvr>
                                        <p:cTn id="8" dur="400" fill="hold"/>
                                        <p:tgtEl>
                                          <p:spTgt spid="280600"/>
                                        </p:tgtEl>
                                        <p:attrNameLst>
                                          <p:attrName>ppt_x</p:attrName>
                                        </p:attrNameLst>
                                      </p:cBhvr>
                                      <p:tavLst>
                                        <p:tav tm="0">
                                          <p:val>
                                            <p:strVal val="#ppt_x"/>
                                          </p:val>
                                        </p:tav>
                                        <p:tav tm="100000">
                                          <p:val>
                                            <p:strVal val="#ppt_x"/>
                                          </p:val>
                                        </p:tav>
                                      </p:tavLst>
                                    </p:anim>
                                    <p:anim calcmode="lin" valueType="num">
                                      <p:cBhvr>
                                        <p:cTn id="9" dur="400" fill="hold"/>
                                        <p:tgtEl>
                                          <p:spTgt spid="280600"/>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8060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8060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060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13"/>
          <p:cNvSpPr txBox="1">
            <a:spLocks noChangeArrowheads="1"/>
          </p:cNvSpPr>
          <p:nvPr/>
        </p:nvSpPr>
        <p:spPr bwMode="auto">
          <a:xfrm>
            <a:off x="381000" y="1447800"/>
            <a:ext cx="8305800" cy="822325"/>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r>
              <a:rPr lang="en-US" sz="2400"/>
              <a:t>2. </a:t>
            </a:r>
            <a:r>
              <a:rPr lang="en-US" sz="2400" b="0"/>
              <a:t>A pet store is selling puppies for $50 each. It has 8 puppies to sell. Sketch a graph for this situation.</a:t>
            </a:r>
          </a:p>
        </p:txBody>
      </p:sp>
      <p:sp>
        <p:nvSpPr>
          <p:cNvPr id="21507" name="Text Box 15"/>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857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marL="342900" indent="-342900">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pPr algn="ctr"/>
            <a:r>
              <a:rPr lang="en-US" sz="2400" b="0">
                <a:solidFill>
                  <a:srgbClr val="006699"/>
                </a:solidFill>
                <a:latin typeface="Arial Black" charset="0"/>
                <a:sym typeface="Symbol" charset="0"/>
              </a:rPr>
              <a:t>Lesson Quiz: Part II</a:t>
            </a:r>
          </a:p>
        </p:txBody>
      </p:sp>
      <p:sp>
        <p:nvSpPr>
          <p:cNvPr id="21508" name="Line 27"/>
          <p:cNvSpPr>
            <a:spLocks noChangeShapeType="1"/>
          </p:cNvSpPr>
          <p:nvPr/>
        </p:nvSpPr>
        <p:spPr bwMode="auto">
          <a:xfrm>
            <a:off x="3276600" y="5486400"/>
            <a:ext cx="0" cy="0"/>
          </a:xfrm>
          <a:prstGeom prst="line">
            <a:avLst/>
          </a:prstGeom>
          <a:noFill/>
          <a:ln>
            <a:noFill/>
          </a:ln>
          <a:effectLst/>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endParaRPr lang="en-US"/>
          </a:p>
        </p:txBody>
      </p:sp>
      <p:pic>
        <p:nvPicPr>
          <p:cNvPr id="281664" name="Picture 6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438400"/>
            <a:ext cx="4676775" cy="4086225"/>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40253673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81664"/>
                                        </p:tgtEl>
                                        <p:attrNameLst>
                                          <p:attrName>style.visibility</p:attrName>
                                        </p:attrNameLst>
                                      </p:cBhvr>
                                      <p:to>
                                        <p:strVal val="visible"/>
                                      </p:to>
                                    </p:set>
                                    <p:animEffect transition="in" filter="box(in)">
                                      <p:cBhvr>
                                        <p:cTn id="7" dur="500"/>
                                        <p:tgtEl>
                                          <p:spTgt spid="2816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448965" y="374900"/>
            <a:ext cx="8382000" cy="4800600"/>
          </a:xfrm>
          <a:prstGeom prst="rect">
            <a:avLst/>
          </a:prstGeom>
          <a:noFill/>
          <a:ln w="28575">
            <a:solidFill>
              <a:srgbClr val="DBDBDB"/>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57150">
              <a:spcBef>
                <a:spcPct val="20000"/>
              </a:spcBef>
            </a:pPr>
            <a:r>
              <a:rPr lang="en-US" sz="2800">
                <a:solidFill>
                  <a:schemeClr val="accent2"/>
                </a:solidFill>
              </a:rPr>
              <a:t>Warm Up</a:t>
            </a:r>
          </a:p>
          <a:p>
            <a:pPr marL="57150">
              <a:spcBef>
                <a:spcPct val="20000"/>
              </a:spcBef>
            </a:pPr>
            <a:r>
              <a:rPr lang="en-US" sz="2400"/>
              <a:t>State whether each word or phrase represents an amount that is increasing, decreasing, or constant.          </a:t>
            </a:r>
            <a:r>
              <a:rPr lang="en-US" sz="2400" b="0"/>
              <a:t>                      </a:t>
            </a:r>
            <a:endParaRPr lang="en-US" sz="2400">
              <a:sym typeface="Symbol" charset="0"/>
            </a:endParaRPr>
          </a:p>
          <a:p>
            <a:pPr marL="57150">
              <a:spcBef>
                <a:spcPct val="20000"/>
              </a:spcBef>
            </a:pPr>
            <a:endParaRPr lang="en-US" sz="800">
              <a:sym typeface="Symbol" charset="0"/>
            </a:endParaRPr>
          </a:p>
          <a:p>
            <a:pPr marL="57150">
              <a:lnSpc>
                <a:spcPct val="150000"/>
              </a:lnSpc>
              <a:spcBef>
                <a:spcPct val="20000"/>
              </a:spcBef>
            </a:pPr>
            <a:r>
              <a:rPr lang="en-US" sz="2400">
                <a:sym typeface="Symbol" charset="0"/>
              </a:rPr>
              <a:t>1. </a:t>
            </a:r>
            <a:r>
              <a:rPr lang="en-US" sz="2400" b="0">
                <a:sym typeface="Symbol" charset="0"/>
              </a:rPr>
              <a:t>stays the same</a:t>
            </a:r>
          </a:p>
          <a:p>
            <a:pPr marL="57150">
              <a:lnSpc>
                <a:spcPct val="150000"/>
              </a:lnSpc>
              <a:spcBef>
                <a:spcPct val="20000"/>
              </a:spcBef>
            </a:pPr>
            <a:r>
              <a:rPr lang="en-US" sz="2400">
                <a:sym typeface="Symbol" charset="0"/>
              </a:rPr>
              <a:t>2. </a:t>
            </a:r>
            <a:r>
              <a:rPr lang="en-US" sz="2400" b="0">
                <a:sym typeface="Symbol" charset="0"/>
              </a:rPr>
              <a:t>rises</a:t>
            </a:r>
          </a:p>
          <a:p>
            <a:pPr marL="57150">
              <a:lnSpc>
                <a:spcPct val="150000"/>
              </a:lnSpc>
              <a:spcBef>
                <a:spcPct val="20000"/>
              </a:spcBef>
            </a:pPr>
            <a:r>
              <a:rPr lang="en-US" sz="2400">
                <a:sym typeface="Symbol" charset="0"/>
              </a:rPr>
              <a:t>3. </a:t>
            </a:r>
            <a:r>
              <a:rPr lang="en-US" sz="2400" b="0">
                <a:sym typeface="Symbol" charset="0"/>
              </a:rPr>
              <a:t>drops</a:t>
            </a:r>
          </a:p>
          <a:p>
            <a:pPr marL="57150">
              <a:lnSpc>
                <a:spcPct val="150000"/>
              </a:lnSpc>
              <a:spcBef>
                <a:spcPct val="20000"/>
              </a:spcBef>
            </a:pPr>
            <a:r>
              <a:rPr lang="en-US" sz="2400">
                <a:sym typeface="Symbol" charset="0"/>
              </a:rPr>
              <a:t>4. </a:t>
            </a:r>
            <a:r>
              <a:rPr lang="en-US" sz="2400" b="0">
                <a:sym typeface="Symbol" charset="0"/>
              </a:rPr>
              <a:t>slows down</a:t>
            </a:r>
          </a:p>
          <a:p>
            <a:pPr marL="57150">
              <a:spcBef>
                <a:spcPct val="20000"/>
              </a:spcBef>
            </a:pPr>
            <a:r>
              <a:rPr lang="en-US" sz="2800" b="0">
                <a:solidFill>
                  <a:srgbClr val="FF0000"/>
                </a:solidFill>
              </a:rPr>
              <a:t>		</a:t>
            </a:r>
          </a:p>
        </p:txBody>
      </p:sp>
      <p:sp>
        <p:nvSpPr>
          <p:cNvPr id="2051" name="Line 64"/>
          <p:cNvSpPr>
            <a:spLocks noChangeShapeType="1"/>
          </p:cNvSpPr>
          <p:nvPr/>
        </p:nvSpPr>
        <p:spPr bwMode="auto">
          <a:xfrm>
            <a:off x="990600" y="2057400"/>
            <a:ext cx="0" cy="381000"/>
          </a:xfrm>
          <a:prstGeom prst="line">
            <a:avLst/>
          </a:prstGeom>
          <a:noFill/>
          <a:ln>
            <a:noFill/>
          </a:ln>
          <a:effectLst/>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endParaRPr lang="en-US"/>
          </a:p>
        </p:txBody>
      </p:sp>
      <p:sp>
        <p:nvSpPr>
          <p:cNvPr id="2052" name="Line 65"/>
          <p:cNvSpPr>
            <a:spLocks noChangeShapeType="1"/>
          </p:cNvSpPr>
          <p:nvPr/>
        </p:nvSpPr>
        <p:spPr bwMode="auto">
          <a:xfrm>
            <a:off x="914400" y="2057400"/>
            <a:ext cx="0" cy="381000"/>
          </a:xfrm>
          <a:prstGeom prst="line">
            <a:avLst/>
          </a:prstGeom>
          <a:noFill/>
          <a:ln>
            <a:noFill/>
          </a:ln>
          <a:effectLst/>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endParaRPr lang="en-US"/>
          </a:p>
        </p:txBody>
      </p:sp>
      <p:sp>
        <p:nvSpPr>
          <p:cNvPr id="2053" name="Line 70"/>
          <p:cNvSpPr>
            <a:spLocks noChangeShapeType="1"/>
          </p:cNvSpPr>
          <p:nvPr/>
        </p:nvSpPr>
        <p:spPr bwMode="auto">
          <a:xfrm>
            <a:off x="990600" y="2286000"/>
            <a:ext cx="228600" cy="0"/>
          </a:xfrm>
          <a:prstGeom prst="line">
            <a:avLst/>
          </a:prstGeom>
          <a:noFill/>
          <a:ln>
            <a:noFill/>
          </a:ln>
          <a:effectLst/>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endParaRPr lang="en-US"/>
          </a:p>
        </p:txBody>
      </p:sp>
      <p:sp>
        <p:nvSpPr>
          <p:cNvPr id="10559" name="Text Box 319"/>
          <p:cNvSpPr txBox="1">
            <a:spLocks noChangeArrowheads="1"/>
          </p:cNvSpPr>
          <p:nvPr/>
        </p:nvSpPr>
        <p:spPr bwMode="auto">
          <a:xfrm>
            <a:off x="3044950" y="1901950"/>
            <a:ext cx="1577975" cy="457200"/>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r>
              <a:rPr lang="en-US" sz="2400" b="0" dirty="0">
                <a:solidFill>
                  <a:srgbClr val="FF3300"/>
                </a:solidFill>
              </a:rPr>
              <a:t>constant</a:t>
            </a:r>
          </a:p>
        </p:txBody>
      </p:sp>
      <p:sp>
        <p:nvSpPr>
          <p:cNvPr id="10560" name="Text Box 320"/>
          <p:cNvSpPr txBox="1">
            <a:spLocks noChangeArrowheads="1"/>
          </p:cNvSpPr>
          <p:nvPr/>
        </p:nvSpPr>
        <p:spPr bwMode="auto">
          <a:xfrm>
            <a:off x="1976015" y="3276295"/>
            <a:ext cx="1835150" cy="457200"/>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r>
              <a:rPr lang="en-US" sz="2400" b="0" dirty="0">
                <a:solidFill>
                  <a:srgbClr val="FF3300"/>
                </a:solidFill>
              </a:rPr>
              <a:t>decreasing</a:t>
            </a:r>
          </a:p>
        </p:txBody>
      </p:sp>
      <p:sp>
        <p:nvSpPr>
          <p:cNvPr id="10561" name="Text Box 321"/>
          <p:cNvSpPr txBox="1">
            <a:spLocks noChangeArrowheads="1"/>
          </p:cNvSpPr>
          <p:nvPr/>
        </p:nvSpPr>
        <p:spPr bwMode="auto">
          <a:xfrm>
            <a:off x="2586835" y="3887115"/>
            <a:ext cx="1835150" cy="457200"/>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r>
              <a:rPr lang="en-US" sz="2400" b="0" dirty="0">
                <a:solidFill>
                  <a:srgbClr val="FF3300"/>
                </a:solidFill>
              </a:rPr>
              <a:t>decreasing</a:t>
            </a:r>
          </a:p>
        </p:txBody>
      </p:sp>
      <p:sp>
        <p:nvSpPr>
          <p:cNvPr id="10562" name="Text Box 322"/>
          <p:cNvSpPr txBox="1">
            <a:spLocks noChangeArrowheads="1"/>
          </p:cNvSpPr>
          <p:nvPr/>
        </p:nvSpPr>
        <p:spPr bwMode="auto">
          <a:xfrm>
            <a:off x="1823310" y="2665475"/>
            <a:ext cx="1806575" cy="457200"/>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r>
              <a:rPr lang="en-US" sz="2400" b="0" dirty="0">
                <a:solidFill>
                  <a:srgbClr val="FF3300"/>
                </a:solidFill>
              </a:rPr>
              <a:t>increasing</a:t>
            </a:r>
          </a:p>
        </p:txBody>
      </p:sp>
    </p:spTree>
    <p:extLst>
      <p:ext uri="{BB962C8B-B14F-4D97-AF65-F5344CB8AC3E}">
        <p14:creationId xmlns:p14="http://schemas.microsoft.com/office/powerpoint/2010/main" val="13193487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559"/>
                                        </p:tgtEl>
                                        <p:attrNameLst>
                                          <p:attrName>style.visibility</p:attrName>
                                        </p:attrNameLst>
                                      </p:cBhvr>
                                      <p:to>
                                        <p:strVal val="visible"/>
                                      </p:to>
                                    </p:set>
                                    <p:animEffect transition="in" filter="dissolve">
                                      <p:cBhvr>
                                        <p:cTn id="7" dur="500"/>
                                        <p:tgtEl>
                                          <p:spTgt spid="1055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562"/>
                                        </p:tgtEl>
                                        <p:attrNameLst>
                                          <p:attrName>style.visibility</p:attrName>
                                        </p:attrNameLst>
                                      </p:cBhvr>
                                      <p:to>
                                        <p:strVal val="visible"/>
                                      </p:to>
                                    </p:set>
                                    <p:animEffect transition="in" filter="dissolve">
                                      <p:cBhvr>
                                        <p:cTn id="12" dur="500"/>
                                        <p:tgtEl>
                                          <p:spTgt spid="1056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560"/>
                                        </p:tgtEl>
                                        <p:attrNameLst>
                                          <p:attrName>style.visibility</p:attrName>
                                        </p:attrNameLst>
                                      </p:cBhvr>
                                      <p:to>
                                        <p:strVal val="visible"/>
                                      </p:to>
                                    </p:set>
                                    <p:animEffect transition="in" filter="dissolve">
                                      <p:cBhvr>
                                        <p:cTn id="17" dur="500"/>
                                        <p:tgtEl>
                                          <p:spTgt spid="1056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561"/>
                                        </p:tgtEl>
                                        <p:attrNameLst>
                                          <p:attrName>style.visibility</p:attrName>
                                        </p:attrNameLst>
                                      </p:cBhvr>
                                      <p:to>
                                        <p:strVal val="visible"/>
                                      </p:to>
                                    </p:set>
                                    <p:animEffect transition="in" filter="dissolve">
                                      <p:cBhvr>
                                        <p:cTn id="22" dur="500"/>
                                        <p:tgtEl>
                                          <p:spTgt spid="105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59" grpId="0"/>
      <p:bldP spid="10560" grpId="0"/>
      <p:bldP spid="10561" grpId="0"/>
      <p:bldP spid="1056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1"/>
          <p:cNvSpPr txBox="1">
            <a:spLocks noChangeArrowheads="1"/>
          </p:cNvSpPr>
          <p:nvPr/>
        </p:nvSpPr>
        <p:spPr bwMode="auto">
          <a:xfrm>
            <a:off x="754375" y="680310"/>
            <a:ext cx="7635875" cy="2246313"/>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r>
              <a:rPr lang="en-US" sz="2800" b="0" dirty="0"/>
              <a:t>Graphs can be used to illustrate many different situations. For example, trends shown on a cardiograph can help a doctor see how a patient’s heart is functioning.  </a:t>
            </a:r>
          </a:p>
        </p:txBody>
      </p:sp>
      <p:sp>
        <p:nvSpPr>
          <p:cNvPr id="5123" name="Text Box 32"/>
          <p:cNvSpPr txBox="1">
            <a:spLocks noChangeArrowheads="1"/>
          </p:cNvSpPr>
          <p:nvPr/>
        </p:nvSpPr>
        <p:spPr bwMode="auto">
          <a:xfrm>
            <a:off x="754375" y="3276295"/>
            <a:ext cx="7483475" cy="954088"/>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r>
              <a:rPr lang="en-US" sz="2800" b="0" dirty="0"/>
              <a:t>To relate a graph to a given situation, use key words in the description.</a:t>
            </a:r>
          </a:p>
        </p:txBody>
      </p:sp>
    </p:spTree>
    <p:extLst>
      <p:ext uri="{BB962C8B-B14F-4D97-AF65-F5344CB8AC3E}">
        <p14:creationId xmlns:p14="http://schemas.microsoft.com/office/powerpoint/2010/main" val="21306316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5"/>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marL="2232025" indent="-2232025">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pPr algn="ctr"/>
            <a:r>
              <a:rPr lang="en-US" sz="2400" b="0">
                <a:solidFill>
                  <a:srgbClr val="006699"/>
                </a:solidFill>
                <a:latin typeface="Arial Black" charset="0"/>
              </a:rPr>
              <a:t>Example 1: Relating Graphs to Situations</a:t>
            </a:r>
          </a:p>
        </p:txBody>
      </p:sp>
      <p:sp>
        <p:nvSpPr>
          <p:cNvPr id="6147" name="Text Box 6"/>
          <p:cNvSpPr txBox="1">
            <a:spLocks noChangeArrowheads="1"/>
          </p:cNvSpPr>
          <p:nvPr/>
        </p:nvSpPr>
        <p:spPr bwMode="auto">
          <a:xfrm>
            <a:off x="533400" y="1387475"/>
            <a:ext cx="8153400" cy="1917700"/>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r>
              <a:rPr lang="en-US" sz="2400"/>
              <a:t>Each day several leaves fall from a tree. One day a gust of wind blows off many leaves. Eventually, there are no more leaves on the tree. Choose the graph that best represents the situation. </a:t>
            </a:r>
          </a:p>
        </p:txBody>
      </p:sp>
      <p:sp>
        <p:nvSpPr>
          <p:cNvPr id="270369" name="Text Box 33"/>
          <p:cNvSpPr txBox="1">
            <a:spLocks noChangeArrowheads="1"/>
          </p:cNvSpPr>
          <p:nvPr/>
        </p:nvSpPr>
        <p:spPr bwMode="auto">
          <a:xfrm>
            <a:off x="533400" y="5730875"/>
            <a:ext cx="8458200" cy="822325"/>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r>
              <a:rPr lang="en-US" sz="2400"/>
              <a:t>Step 1 </a:t>
            </a:r>
            <a:r>
              <a:rPr lang="en-US" sz="2400" b="0"/>
              <a:t>Read the graphs from left to right to show time passing.</a:t>
            </a:r>
            <a:endParaRPr lang="en-US" sz="2400"/>
          </a:p>
        </p:txBody>
      </p:sp>
      <p:pic>
        <p:nvPicPr>
          <p:cNvPr id="6149" name="Picture 3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216275"/>
            <a:ext cx="2647950" cy="2590800"/>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6150" name="Picture 3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3225800"/>
            <a:ext cx="2590800" cy="2581275"/>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6151" name="Picture 3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3292475"/>
            <a:ext cx="2533650" cy="2486025"/>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1147504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0369"/>
                                        </p:tgtEl>
                                        <p:attrNameLst>
                                          <p:attrName>style.visibility</p:attrName>
                                        </p:attrNameLst>
                                      </p:cBhvr>
                                      <p:to>
                                        <p:strVal val="visible"/>
                                      </p:to>
                                    </p:set>
                                    <p:animEffect transition="in" filter="wipe(down)">
                                      <p:cBhvr>
                                        <p:cTn id="7" dur="500"/>
                                        <p:tgtEl>
                                          <p:spTgt spid="2703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6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xmlns="">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spAutoFit/>
          </a:bodyPr>
          <a:lstStyle>
            <a:lvl1pPr>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pPr algn="ctr"/>
            <a:r>
              <a:rPr lang="en-US" sz="2400" b="0">
                <a:solidFill>
                  <a:srgbClr val="FF3300"/>
                </a:solidFill>
                <a:latin typeface="Arial Black" charset="0"/>
              </a:rPr>
              <a:t>Check It Out!</a:t>
            </a:r>
            <a:r>
              <a:rPr lang="en-US" sz="2400" b="0">
                <a:solidFill>
                  <a:srgbClr val="006699"/>
                </a:solidFill>
                <a:latin typeface="Arial Black" charset="0"/>
              </a:rPr>
              <a:t> Example 1</a:t>
            </a:r>
            <a:endParaRPr lang="en-US" sz="2600" b="0">
              <a:solidFill>
                <a:schemeClr val="accent2"/>
              </a:solidFill>
              <a:latin typeface="Arial MT Bl" charset="0"/>
            </a:endParaRPr>
          </a:p>
        </p:txBody>
      </p:sp>
      <p:sp>
        <p:nvSpPr>
          <p:cNvPr id="9219" name="Text Box 5"/>
          <p:cNvSpPr txBox="1">
            <a:spLocks noChangeArrowheads="1"/>
          </p:cNvSpPr>
          <p:nvPr/>
        </p:nvSpPr>
        <p:spPr bwMode="auto">
          <a:xfrm>
            <a:off x="381000" y="1387475"/>
            <a:ext cx="8458200" cy="1917700"/>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r>
              <a:rPr lang="en-US" sz="2400"/>
              <a:t>The air temperature increased steadily for several hours and then remained constant. At the end of the day, the temperature increased slightly before dropping sharply. Choose the graph that best represents this situation.  </a:t>
            </a:r>
          </a:p>
        </p:txBody>
      </p:sp>
      <p:sp>
        <p:nvSpPr>
          <p:cNvPr id="268319" name="Text Box 31"/>
          <p:cNvSpPr txBox="1">
            <a:spLocks noChangeArrowheads="1"/>
          </p:cNvSpPr>
          <p:nvPr/>
        </p:nvSpPr>
        <p:spPr bwMode="auto">
          <a:xfrm>
            <a:off x="457200" y="5730875"/>
            <a:ext cx="8458200" cy="822325"/>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r>
              <a:rPr lang="en-US" sz="2400"/>
              <a:t>Step 1 </a:t>
            </a:r>
            <a:r>
              <a:rPr lang="en-US" sz="2400" b="0"/>
              <a:t>Read the graphs from left to right to show time passing .</a:t>
            </a:r>
            <a:endParaRPr lang="en-US" sz="2400"/>
          </a:p>
        </p:txBody>
      </p:sp>
      <p:pic>
        <p:nvPicPr>
          <p:cNvPr id="9221" name="Picture 4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68675"/>
            <a:ext cx="9067800" cy="2444750"/>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42465624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68319"/>
                                        </p:tgtEl>
                                        <p:attrNameLst>
                                          <p:attrName>style.visibility</p:attrName>
                                        </p:attrNameLst>
                                      </p:cBhvr>
                                      <p:to>
                                        <p:strVal val="visible"/>
                                      </p:to>
                                    </p:set>
                                    <p:animEffect transition="in" filter="wipe(down)">
                                      <p:cBhvr>
                                        <p:cTn id="7" dur="500"/>
                                        <p:tgtEl>
                                          <p:spTgt spid="2683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16" fill="hold" nodeType="clickEffect">
                                  <p:stCondLst>
                                    <p:cond delay="0"/>
                                  </p:stCondLst>
                                  <p:childTnLst>
                                    <p:set>
                                      <p:cBhvr>
                                        <p:cTn id="11" dur="1" fill="hold">
                                          <p:stCondLst>
                                            <p:cond delay="0"/>
                                          </p:stCondLst>
                                        </p:cTn>
                                        <p:tgtEl>
                                          <p:spTgt spid="9221"/>
                                        </p:tgtEl>
                                        <p:attrNameLst>
                                          <p:attrName>style.visibility</p:attrName>
                                        </p:attrNameLst>
                                      </p:cBhvr>
                                      <p:to>
                                        <p:strVal val="visible"/>
                                      </p:to>
                                    </p:set>
                                    <p:anim calcmode="lin" valueType="num">
                                      <p:cBhvr>
                                        <p:cTn id="12" dur="500" fill="hold"/>
                                        <p:tgtEl>
                                          <p:spTgt spid="9221"/>
                                        </p:tgtEl>
                                        <p:attrNameLst>
                                          <p:attrName>ppt_w</p:attrName>
                                        </p:attrNameLst>
                                      </p:cBhvr>
                                      <p:tavLst>
                                        <p:tav tm="0">
                                          <p:val>
                                            <p:fltVal val="0"/>
                                          </p:val>
                                        </p:tav>
                                        <p:tav tm="100000">
                                          <p:val>
                                            <p:strVal val="#ppt_w"/>
                                          </p:val>
                                        </p:tav>
                                      </p:tavLst>
                                    </p:anim>
                                    <p:anim calcmode="lin" valueType="num">
                                      <p:cBhvr>
                                        <p:cTn id="13" dur="500" fill="hold"/>
                                        <p:tgtEl>
                                          <p:spTgt spid="9221"/>
                                        </p:tgtEl>
                                        <p:attrNameLst>
                                          <p:attrName>ppt_h</p:attrName>
                                        </p:attrNameLst>
                                      </p:cBhvr>
                                      <p:tavLst>
                                        <p:tav tm="0">
                                          <p:val>
                                            <p:fltVal val="0"/>
                                          </p:val>
                                        </p:tav>
                                        <p:tav tm="100000">
                                          <p:val>
                                            <p:strVal val="#ppt_h"/>
                                          </p:val>
                                        </p:tav>
                                      </p:tavLst>
                                    </p:anim>
                                    <p:animEffect transition="in" filter="fade">
                                      <p:cBhvr>
                                        <p:cTn id="14" dur="500"/>
                                        <p:tgtEl>
                                          <p:spTgt spid="92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3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marL="2232025" indent="-2232025">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pPr algn="ctr"/>
            <a:r>
              <a:rPr lang="en-US" sz="2400" b="0" dirty="0" smtClean="0">
                <a:solidFill>
                  <a:srgbClr val="006699"/>
                </a:solidFill>
                <a:latin typeface="Arial Black" charset="0"/>
              </a:rPr>
              <a:t>Sketching </a:t>
            </a:r>
            <a:r>
              <a:rPr lang="en-US" sz="2400" b="0" dirty="0">
                <a:solidFill>
                  <a:srgbClr val="006699"/>
                </a:solidFill>
                <a:latin typeface="Arial Black" charset="0"/>
              </a:rPr>
              <a:t>Graphs for Situations</a:t>
            </a:r>
          </a:p>
        </p:txBody>
      </p:sp>
      <p:sp>
        <p:nvSpPr>
          <p:cNvPr id="14339" name="Text Box 5"/>
          <p:cNvSpPr txBox="1">
            <a:spLocks noChangeArrowheads="1"/>
          </p:cNvSpPr>
          <p:nvPr/>
        </p:nvSpPr>
        <p:spPr bwMode="auto">
          <a:xfrm>
            <a:off x="685800" y="1400175"/>
            <a:ext cx="8305800" cy="822325"/>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r>
              <a:rPr lang="en-US" sz="2400"/>
              <a:t>Sketch a graph for the situation. Tell whether the graph is continuous or discrete.</a:t>
            </a:r>
          </a:p>
        </p:txBody>
      </p:sp>
      <p:sp>
        <p:nvSpPr>
          <p:cNvPr id="272390" name="Text Box 6"/>
          <p:cNvSpPr txBox="1">
            <a:spLocks noChangeArrowheads="1"/>
          </p:cNvSpPr>
          <p:nvPr/>
        </p:nvSpPr>
        <p:spPr bwMode="auto">
          <a:xfrm>
            <a:off x="685800" y="2238375"/>
            <a:ext cx="7940675" cy="822325"/>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r>
              <a:rPr lang="en-US" sz="2400"/>
              <a:t>A small bookstore sold between 5 and 8 books each day for 7 days.</a:t>
            </a:r>
          </a:p>
        </p:txBody>
      </p:sp>
      <p:pic>
        <p:nvPicPr>
          <p:cNvPr id="272430" name="Picture 46"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076575"/>
            <a:ext cx="4114800" cy="3395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72431" name="Text Box 47"/>
          <p:cNvSpPr txBox="1">
            <a:spLocks noChangeArrowheads="1"/>
          </p:cNvSpPr>
          <p:nvPr/>
        </p:nvSpPr>
        <p:spPr bwMode="auto">
          <a:xfrm>
            <a:off x="4572000" y="3152775"/>
            <a:ext cx="4435475" cy="1200328"/>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marL="344488" indent="-344488">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r>
              <a:rPr lang="en-US" sz="2400" b="0" i="1" dirty="0">
                <a:solidFill>
                  <a:schemeClr val="bg1"/>
                </a:solidFill>
                <a:latin typeface="Arial" charset="0"/>
              </a:rPr>
              <a:t>The number of books sold  </a:t>
            </a:r>
            <a:br>
              <a:rPr lang="en-US" sz="2400" b="0" i="1" dirty="0">
                <a:solidFill>
                  <a:schemeClr val="bg1"/>
                </a:solidFill>
                <a:latin typeface="Arial" charset="0"/>
              </a:rPr>
            </a:br>
            <a:r>
              <a:rPr lang="en-US" sz="2400" b="0" i="1" dirty="0">
                <a:solidFill>
                  <a:schemeClr val="bg1"/>
                </a:solidFill>
                <a:latin typeface="Arial" charset="0"/>
              </a:rPr>
              <a:t>(y-axis) varies for each day (x-axis).</a:t>
            </a:r>
          </a:p>
        </p:txBody>
      </p:sp>
      <p:sp>
        <p:nvSpPr>
          <p:cNvPr id="272432" name="Text Box 48"/>
          <p:cNvSpPr txBox="1">
            <a:spLocks noChangeArrowheads="1"/>
          </p:cNvSpPr>
          <p:nvPr/>
        </p:nvSpPr>
        <p:spPr bwMode="auto">
          <a:xfrm>
            <a:off x="4567238" y="4419600"/>
            <a:ext cx="4576762" cy="1200150"/>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marL="344488" indent="-344488">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r>
              <a:rPr lang="en-US" sz="2400" b="0" i="1" dirty="0">
                <a:solidFill>
                  <a:srgbClr val="FFFFFF"/>
                </a:solidFill>
                <a:latin typeface="Arial" charset="0"/>
              </a:rPr>
              <a:t>Since the bookstore can only sell whole numbers of books, the graph is 7 distinct points. </a:t>
            </a:r>
          </a:p>
        </p:txBody>
      </p:sp>
      <p:sp>
        <p:nvSpPr>
          <p:cNvPr id="9" name="Text Box 24"/>
          <p:cNvSpPr txBox="1">
            <a:spLocks noChangeArrowheads="1"/>
          </p:cNvSpPr>
          <p:nvPr/>
        </p:nvSpPr>
        <p:spPr bwMode="auto">
          <a:xfrm>
            <a:off x="4610324" y="5719575"/>
            <a:ext cx="4572000" cy="830997"/>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r>
              <a:rPr lang="en-US" sz="2400" b="0" dirty="0">
                <a:solidFill>
                  <a:srgbClr val="FFFFFF"/>
                </a:solidFill>
              </a:rPr>
              <a:t>The graph is </a:t>
            </a:r>
            <a:r>
              <a:rPr lang="en-US" sz="2400" b="0" dirty="0" smtClean="0">
                <a:solidFill>
                  <a:srgbClr val="FFFFFF"/>
                </a:solidFill>
              </a:rPr>
              <a:t>discrete, not continuous</a:t>
            </a:r>
            <a:endParaRPr lang="en-US" sz="2400" b="0" dirty="0">
              <a:solidFill>
                <a:srgbClr val="FFFFFF"/>
              </a:solidFill>
            </a:endParaRPr>
          </a:p>
        </p:txBody>
      </p:sp>
    </p:spTree>
    <p:extLst>
      <p:ext uri="{BB962C8B-B14F-4D97-AF65-F5344CB8AC3E}">
        <p14:creationId xmlns:p14="http://schemas.microsoft.com/office/powerpoint/2010/main" val="21485290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2390"/>
                                        </p:tgtEl>
                                        <p:attrNameLst>
                                          <p:attrName>style.visibility</p:attrName>
                                        </p:attrNameLst>
                                      </p:cBhvr>
                                      <p:to>
                                        <p:strVal val="visible"/>
                                      </p:to>
                                    </p:set>
                                    <p:animEffect transition="in" filter="wipe(down)">
                                      <p:cBhvr>
                                        <p:cTn id="7" dur="500"/>
                                        <p:tgtEl>
                                          <p:spTgt spid="2723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272431"/>
                                        </p:tgtEl>
                                        <p:attrNameLst>
                                          <p:attrName>style.visibility</p:attrName>
                                        </p:attrNameLst>
                                      </p:cBhvr>
                                      <p:to>
                                        <p:strVal val="visible"/>
                                      </p:to>
                                    </p:set>
                                    <p:anim calcmode="lin" valueType="num">
                                      <p:cBhvr>
                                        <p:cTn id="12" dur="1000" fill="hold"/>
                                        <p:tgtEl>
                                          <p:spTgt spid="272431"/>
                                        </p:tgtEl>
                                        <p:attrNameLst>
                                          <p:attrName>ppt_x</p:attrName>
                                        </p:attrNameLst>
                                      </p:cBhvr>
                                      <p:tavLst>
                                        <p:tav tm="0">
                                          <p:val>
                                            <p:strVal val="#ppt_x-.2"/>
                                          </p:val>
                                        </p:tav>
                                        <p:tav tm="100000">
                                          <p:val>
                                            <p:strVal val="#ppt_x"/>
                                          </p:val>
                                        </p:tav>
                                      </p:tavLst>
                                    </p:anim>
                                    <p:anim calcmode="lin" valueType="num">
                                      <p:cBhvr>
                                        <p:cTn id="13" dur="1000" fill="hold"/>
                                        <p:tgtEl>
                                          <p:spTgt spid="272431"/>
                                        </p:tgtEl>
                                        <p:attrNameLst>
                                          <p:attrName>ppt_y</p:attrName>
                                        </p:attrNameLst>
                                      </p:cBhvr>
                                      <p:tavLst>
                                        <p:tav tm="0">
                                          <p:val>
                                            <p:strVal val="#ppt_y"/>
                                          </p:val>
                                        </p:tav>
                                        <p:tav tm="100000">
                                          <p:val>
                                            <p:strVal val="#ppt_y"/>
                                          </p:val>
                                        </p:tav>
                                      </p:tavLst>
                                    </p:anim>
                                    <p:animEffect transition="in" filter="wipe(right)" prLst="gradientSize: 0.1">
                                      <p:cBhvr>
                                        <p:cTn id="14" dur="1000"/>
                                        <p:tgtEl>
                                          <p:spTgt spid="27243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272432"/>
                                        </p:tgtEl>
                                        <p:attrNameLst>
                                          <p:attrName>style.visibility</p:attrName>
                                        </p:attrNameLst>
                                      </p:cBhvr>
                                      <p:to>
                                        <p:strVal val="visible"/>
                                      </p:to>
                                    </p:set>
                                    <p:anim calcmode="lin" valueType="num">
                                      <p:cBhvr>
                                        <p:cTn id="19" dur="1000" fill="hold"/>
                                        <p:tgtEl>
                                          <p:spTgt spid="272432"/>
                                        </p:tgtEl>
                                        <p:attrNameLst>
                                          <p:attrName>ppt_x</p:attrName>
                                        </p:attrNameLst>
                                      </p:cBhvr>
                                      <p:tavLst>
                                        <p:tav tm="0">
                                          <p:val>
                                            <p:strVal val="#ppt_x-.2"/>
                                          </p:val>
                                        </p:tav>
                                        <p:tav tm="100000">
                                          <p:val>
                                            <p:strVal val="#ppt_x"/>
                                          </p:val>
                                        </p:tav>
                                      </p:tavLst>
                                    </p:anim>
                                    <p:anim calcmode="lin" valueType="num">
                                      <p:cBhvr>
                                        <p:cTn id="20" dur="1000" fill="hold"/>
                                        <p:tgtEl>
                                          <p:spTgt spid="272432"/>
                                        </p:tgtEl>
                                        <p:attrNameLst>
                                          <p:attrName>ppt_y</p:attrName>
                                        </p:attrNameLst>
                                      </p:cBhvr>
                                      <p:tavLst>
                                        <p:tav tm="0">
                                          <p:val>
                                            <p:strVal val="#ppt_y"/>
                                          </p:val>
                                        </p:tav>
                                        <p:tav tm="100000">
                                          <p:val>
                                            <p:strVal val="#ppt_y"/>
                                          </p:val>
                                        </p:tav>
                                      </p:tavLst>
                                    </p:anim>
                                    <p:animEffect transition="in" filter="wipe(right)" prLst="gradientSize: 0.1">
                                      <p:cBhvr>
                                        <p:cTn id="21" dur="1000"/>
                                        <p:tgtEl>
                                          <p:spTgt spid="27243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9" presetClass="entr" presetSubtype="0" fill="hold" nodeType="clickEffect">
                                  <p:stCondLst>
                                    <p:cond delay="0"/>
                                  </p:stCondLst>
                                  <p:childTnLst>
                                    <p:set>
                                      <p:cBhvr>
                                        <p:cTn id="25" dur="1" fill="hold">
                                          <p:stCondLst>
                                            <p:cond delay="0"/>
                                          </p:stCondLst>
                                        </p:cTn>
                                        <p:tgtEl>
                                          <p:spTgt spid="272430"/>
                                        </p:tgtEl>
                                        <p:attrNameLst>
                                          <p:attrName>style.visibility</p:attrName>
                                        </p:attrNameLst>
                                      </p:cBhvr>
                                      <p:to>
                                        <p:strVal val="visible"/>
                                      </p:to>
                                    </p:set>
                                    <p:anim calcmode="lin" valueType="num">
                                      <p:cBhvr>
                                        <p:cTn id="26" dur="1000" fill="hold"/>
                                        <p:tgtEl>
                                          <p:spTgt spid="272430"/>
                                        </p:tgtEl>
                                        <p:attrNameLst>
                                          <p:attrName>ppt_x</p:attrName>
                                        </p:attrNameLst>
                                      </p:cBhvr>
                                      <p:tavLst>
                                        <p:tav tm="0">
                                          <p:val>
                                            <p:strVal val="#ppt_x-.2"/>
                                          </p:val>
                                        </p:tav>
                                        <p:tav tm="100000">
                                          <p:val>
                                            <p:strVal val="#ppt_x"/>
                                          </p:val>
                                        </p:tav>
                                      </p:tavLst>
                                    </p:anim>
                                    <p:anim calcmode="lin" valueType="num">
                                      <p:cBhvr>
                                        <p:cTn id="27" dur="1000" fill="hold"/>
                                        <p:tgtEl>
                                          <p:spTgt spid="272430"/>
                                        </p:tgtEl>
                                        <p:attrNameLst>
                                          <p:attrName>ppt_y</p:attrName>
                                        </p:attrNameLst>
                                      </p:cBhvr>
                                      <p:tavLst>
                                        <p:tav tm="0">
                                          <p:val>
                                            <p:strVal val="#ppt_y"/>
                                          </p:val>
                                        </p:tav>
                                        <p:tav tm="100000">
                                          <p:val>
                                            <p:strVal val="#ppt_y"/>
                                          </p:val>
                                        </p:tav>
                                      </p:tavLst>
                                    </p:anim>
                                    <p:animEffect transition="in" filter="wipe(right)" prLst="gradientSize: 0.1">
                                      <p:cBhvr>
                                        <p:cTn id="28" dur="1000"/>
                                        <p:tgtEl>
                                          <p:spTgt spid="272430"/>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dissolve">
                                      <p:cBhvr>
                                        <p:cTn id="3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90" grpId="0"/>
      <p:bldP spid="272431" grpId="0"/>
      <p:bldP spid="272432"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7"/>
          <p:cNvSpPr txBox="1">
            <a:spLocks noChangeArrowheads="1"/>
          </p:cNvSpPr>
          <p:nvPr/>
        </p:nvSpPr>
        <p:spPr bwMode="auto">
          <a:xfrm>
            <a:off x="381000" y="1181100"/>
            <a:ext cx="8458200" cy="822325"/>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r>
              <a:rPr lang="en-US" sz="2400"/>
              <a:t>Sketch a graph for the situation. Tell whether the graph is continuous or discrete.</a:t>
            </a:r>
          </a:p>
        </p:txBody>
      </p:sp>
      <p:sp>
        <p:nvSpPr>
          <p:cNvPr id="15364" name="Text Box 8"/>
          <p:cNvSpPr txBox="1">
            <a:spLocks noChangeArrowheads="1"/>
          </p:cNvSpPr>
          <p:nvPr/>
        </p:nvSpPr>
        <p:spPr bwMode="auto">
          <a:xfrm>
            <a:off x="381000" y="1943100"/>
            <a:ext cx="8229600" cy="1552575"/>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r>
              <a:rPr lang="en-US" sz="2400"/>
              <a:t>Jamie is taking an 8-week keyboarding class. At the end of each week, she takes a test to find the number of words she can type per minute. She improves each week.</a:t>
            </a:r>
          </a:p>
        </p:txBody>
      </p:sp>
      <p:sp>
        <p:nvSpPr>
          <p:cNvPr id="273432" name="Text Box 24"/>
          <p:cNvSpPr txBox="1">
            <a:spLocks noChangeArrowheads="1"/>
          </p:cNvSpPr>
          <p:nvPr/>
        </p:nvSpPr>
        <p:spPr bwMode="auto">
          <a:xfrm>
            <a:off x="4419600" y="5981700"/>
            <a:ext cx="4572000" cy="457200"/>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r>
              <a:rPr lang="en-US" sz="2400" b="0" dirty="0">
                <a:solidFill>
                  <a:srgbClr val="FFFFFF"/>
                </a:solidFill>
              </a:rPr>
              <a:t>The graph is discrete.</a:t>
            </a:r>
          </a:p>
        </p:txBody>
      </p:sp>
      <p:sp>
        <p:nvSpPr>
          <p:cNvPr id="273435" name="Text Box 27"/>
          <p:cNvSpPr txBox="1">
            <a:spLocks noChangeArrowheads="1"/>
          </p:cNvSpPr>
          <p:nvPr/>
        </p:nvSpPr>
        <p:spPr bwMode="auto">
          <a:xfrm>
            <a:off x="4343400" y="3454400"/>
            <a:ext cx="4724400" cy="1569660"/>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marL="344488" indent="-344488">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r>
              <a:rPr lang="en-US" sz="2400" b="0" i="1" dirty="0">
                <a:solidFill>
                  <a:srgbClr val="FFFFFF"/>
                </a:solidFill>
                <a:latin typeface="Arial" charset="0"/>
              </a:rPr>
              <a:t>Each week (x-axis) her typing speed is measured. She gets a separate score (y-axis) for each test. </a:t>
            </a:r>
          </a:p>
        </p:txBody>
      </p:sp>
      <p:sp>
        <p:nvSpPr>
          <p:cNvPr id="273437" name="Text Box 29"/>
          <p:cNvSpPr txBox="1">
            <a:spLocks noChangeArrowheads="1"/>
          </p:cNvSpPr>
          <p:nvPr/>
        </p:nvSpPr>
        <p:spPr bwMode="auto">
          <a:xfrm>
            <a:off x="4343400" y="4903788"/>
            <a:ext cx="4924425" cy="1200150"/>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marL="344488" indent="-344488">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r>
              <a:rPr lang="en-US" sz="2400" b="0" i="1" dirty="0">
                <a:solidFill>
                  <a:srgbClr val="FFFFFF"/>
                </a:solidFill>
                <a:latin typeface="Arial" charset="0"/>
              </a:rPr>
              <a:t>Since each test score is a whole number, the graph consists of 8 distinct points.</a:t>
            </a:r>
          </a:p>
        </p:txBody>
      </p:sp>
      <p:pic>
        <p:nvPicPr>
          <p:cNvPr id="273439" name="Picture 31"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363" y="3486150"/>
            <a:ext cx="3086100" cy="3086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6393" name="Flowchart: Connector 5"/>
          <p:cNvSpPr>
            <a:spLocks noChangeArrowheads="1"/>
          </p:cNvSpPr>
          <p:nvPr/>
        </p:nvSpPr>
        <p:spPr bwMode="auto">
          <a:xfrm flipV="1">
            <a:off x="3116263" y="4191000"/>
            <a:ext cx="44450" cy="52388"/>
          </a:xfrm>
          <a:prstGeom prst="flowChartConnector">
            <a:avLst/>
          </a:prstGeom>
          <a:solidFill>
            <a:srgbClr val="FF00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endParaRPr lang="en-US"/>
          </a:p>
        </p:txBody>
      </p:sp>
    </p:spTree>
    <p:extLst>
      <p:ext uri="{BB962C8B-B14F-4D97-AF65-F5344CB8AC3E}">
        <p14:creationId xmlns:p14="http://schemas.microsoft.com/office/powerpoint/2010/main" val="30485918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39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55" presetClass="entr" presetSubtype="0" fill="hold" grpId="0" nodeType="clickEffect">
                                  <p:stCondLst>
                                    <p:cond delay="0"/>
                                  </p:stCondLst>
                                  <p:childTnLst>
                                    <p:set>
                                      <p:cBhvr>
                                        <p:cTn id="10" dur="1" fill="hold">
                                          <p:stCondLst>
                                            <p:cond delay="0"/>
                                          </p:stCondLst>
                                        </p:cTn>
                                        <p:tgtEl>
                                          <p:spTgt spid="273435"/>
                                        </p:tgtEl>
                                        <p:attrNameLst>
                                          <p:attrName>style.visibility</p:attrName>
                                        </p:attrNameLst>
                                      </p:cBhvr>
                                      <p:to>
                                        <p:strVal val="visible"/>
                                      </p:to>
                                    </p:set>
                                    <p:anim calcmode="lin" valueType="num">
                                      <p:cBhvr>
                                        <p:cTn id="11" dur="1000" fill="hold"/>
                                        <p:tgtEl>
                                          <p:spTgt spid="273435"/>
                                        </p:tgtEl>
                                        <p:attrNameLst>
                                          <p:attrName>ppt_w</p:attrName>
                                        </p:attrNameLst>
                                      </p:cBhvr>
                                      <p:tavLst>
                                        <p:tav tm="0">
                                          <p:val>
                                            <p:strVal val="#ppt_w*0.70"/>
                                          </p:val>
                                        </p:tav>
                                        <p:tav tm="100000">
                                          <p:val>
                                            <p:strVal val="#ppt_w"/>
                                          </p:val>
                                        </p:tav>
                                      </p:tavLst>
                                    </p:anim>
                                    <p:anim calcmode="lin" valueType="num">
                                      <p:cBhvr>
                                        <p:cTn id="12" dur="1000" fill="hold"/>
                                        <p:tgtEl>
                                          <p:spTgt spid="273435"/>
                                        </p:tgtEl>
                                        <p:attrNameLst>
                                          <p:attrName>ppt_h</p:attrName>
                                        </p:attrNameLst>
                                      </p:cBhvr>
                                      <p:tavLst>
                                        <p:tav tm="0">
                                          <p:val>
                                            <p:strVal val="#ppt_h"/>
                                          </p:val>
                                        </p:tav>
                                        <p:tav tm="100000">
                                          <p:val>
                                            <p:strVal val="#ppt_h"/>
                                          </p:val>
                                        </p:tav>
                                      </p:tavLst>
                                    </p:anim>
                                    <p:animEffect transition="in" filter="fade">
                                      <p:cBhvr>
                                        <p:cTn id="13" dur="1000"/>
                                        <p:tgtEl>
                                          <p:spTgt spid="27343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0" presetClass="entr" presetSubtype="0" decel="100000" fill="hold" grpId="0" nodeType="clickEffect">
                                  <p:stCondLst>
                                    <p:cond delay="0"/>
                                  </p:stCondLst>
                                  <p:childTnLst>
                                    <p:set>
                                      <p:cBhvr>
                                        <p:cTn id="17" dur="1" fill="hold">
                                          <p:stCondLst>
                                            <p:cond delay="0"/>
                                          </p:stCondLst>
                                        </p:cTn>
                                        <p:tgtEl>
                                          <p:spTgt spid="273437"/>
                                        </p:tgtEl>
                                        <p:attrNameLst>
                                          <p:attrName>style.visibility</p:attrName>
                                        </p:attrNameLst>
                                      </p:cBhvr>
                                      <p:to>
                                        <p:strVal val="visible"/>
                                      </p:to>
                                    </p:set>
                                    <p:anim calcmode="lin" valueType="num">
                                      <p:cBhvr>
                                        <p:cTn id="18" dur="1000" fill="hold"/>
                                        <p:tgtEl>
                                          <p:spTgt spid="273437"/>
                                        </p:tgtEl>
                                        <p:attrNameLst>
                                          <p:attrName>ppt_w</p:attrName>
                                        </p:attrNameLst>
                                      </p:cBhvr>
                                      <p:tavLst>
                                        <p:tav tm="0">
                                          <p:val>
                                            <p:strVal val="#ppt_w+.3"/>
                                          </p:val>
                                        </p:tav>
                                        <p:tav tm="100000">
                                          <p:val>
                                            <p:strVal val="#ppt_w"/>
                                          </p:val>
                                        </p:tav>
                                      </p:tavLst>
                                    </p:anim>
                                    <p:anim calcmode="lin" valueType="num">
                                      <p:cBhvr>
                                        <p:cTn id="19" dur="1000" fill="hold"/>
                                        <p:tgtEl>
                                          <p:spTgt spid="273437"/>
                                        </p:tgtEl>
                                        <p:attrNameLst>
                                          <p:attrName>ppt_h</p:attrName>
                                        </p:attrNameLst>
                                      </p:cBhvr>
                                      <p:tavLst>
                                        <p:tav tm="0">
                                          <p:val>
                                            <p:strVal val="#ppt_h"/>
                                          </p:val>
                                        </p:tav>
                                        <p:tav tm="100000">
                                          <p:val>
                                            <p:strVal val="#ppt_h"/>
                                          </p:val>
                                        </p:tav>
                                      </p:tavLst>
                                    </p:anim>
                                    <p:animEffect transition="in" filter="fade">
                                      <p:cBhvr>
                                        <p:cTn id="20" dur="1000"/>
                                        <p:tgtEl>
                                          <p:spTgt spid="27343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273432"/>
                                        </p:tgtEl>
                                        <p:attrNameLst>
                                          <p:attrName>style.visibility</p:attrName>
                                        </p:attrNameLst>
                                      </p:cBhvr>
                                      <p:to>
                                        <p:strVal val="visible"/>
                                      </p:to>
                                    </p:set>
                                    <p:animEffect transition="in" filter="dissolve">
                                      <p:cBhvr>
                                        <p:cTn id="25" dur="500"/>
                                        <p:tgtEl>
                                          <p:spTgt spid="27343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nodeType="clickEffect">
                                  <p:stCondLst>
                                    <p:cond delay="0"/>
                                  </p:stCondLst>
                                  <p:childTnLst>
                                    <p:set>
                                      <p:cBhvr>
                                        <p:cTn id="29" dur="1" fill="hold">
                                          <p:stCondLst>
                                            <p:cond delay="0"/>
                                          </p:stCondLst>
                                        </p:cTn>
                                        <p:tgtEl>
                                          <p:spTgt spid="2734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32" grpId="0"/>
      <p:bldP spid="273435" grpId="0"/>
      <p:bldP spid="273437" grpId="0"/>
      <p:bldP spid="1639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81000" y="1295400"/>
            <a:ext cx="8458200" cy="822325"/>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r>
              <a:rPr lang="en-US" sz="2400"/>
              <a:t>Sketch a graph for the situation. Tell whether the graph is continuous or discrete.</a:t>
            </a:r>
          </a:p>
        </p:txBody>
      </p:sp>
      <p:sp>
        <p:nvSpPr>
          <p:cNvPr id="275462" name="Text Box 6"/>
          <p:cNvSpPr txBox="1">
            <a:spLocks noChangeArrowheads="1"/>
          </p:cNvSpPr>
          <p:nvPr/>
        </p:nvSpPr>
        <p:spPr bwMode="auto">
          <a:xfrm>
            <a:off x="381000" y="2133600"/>
            <a:ext cx="8458200" cy="1552575"/>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r>
              <a:rPr lang="en-US" sz="2400"/>
              <a:t>Henry begins to drain a water tank by opening a valve. Then he opens another valve. Then he closes the first valve. He leaves the second valve open until the tank is empty. </a:t>
            </a:r>
          </a:p>
        </p:txBody>
      </p:sp>
      <p:sp>
        <p:nvSpPr>
          <p:cNvPr id="275487" name="Text Box 31"/>
          <p:cNvSpPr txBox="1">
            <a:spLocks noChangeArrowheads="1"/>
          </p:cNvSpPr>
          <p:nvPr/>
        </p:nvSpPr>
        <p:spPr bwMode="auto">
          <a:xfrm>
            <a:off x="3733800" y="3657600"/>
            <a:ext cx="5410200" cy="1446550"/>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r>
              <a:rPr lang="en-US" sz="2200" b="0" dirty="0">
                <a:solidFill>
                  <a:srgbClr val="FFFFFF"/>
                </a:solidFill>
              </a:rPr>
              <a:t>As time passes while draining the tank (moving left to right along the </a:t>
            </a:r>
            <a:r>
              <a:rPr lang="en-US" sz="2200" b="0" i="1" dirty="0">
                <a:solidFill>
                  <a:srgbClr val="FFFFFF"/>
                </a:solidFill>
              </a:rPr>
              <a:t>x</a:t>
            </a:r>
            <a:r>
              <a:rPr lang="en-US" sz="2200" b="0" dirty="0">
                <a:solidFill>
                  <a:srgbClr val="FFFFFF"/>
                </a:solidFill>
              </a:rPr>
              <a:t>-axis) the water level (</a:t>
            </a:r>
            <a:r>
              <a:rPr lang="en-US" sz="2200" b="0" i="1" dirty="0">
                <a:solidFill>
                  <a:srgbClr val="FFFFFF"/>
                </a:solidFill>
              </a:rPr>
              <a:t>y</a:t>
            </a:r>
            <a:r>
              <a:rPr lang="en-US" sz="2200" b="0" dirty="0">
                <a:solidFill>
                  <a:srgbClr val="FFFFFF"/>
                </a:solidFill>
              </a:rPr>
              <a:t>-axis) does the following:  </a:t>
            </a:r>
          </a:p>
        </p:txBody>
      </p:sp>
      <p:sp>
        <p:nvSpPr>
          <p:cNvPr id="275488" name="Text Box 32"/>
          <p:cNvSpPr txBox="1">
            <a:spLocks noChangeArrowheads="1"/>
          </p:cNvSpPr>
          <p:nvPr/>
        </p:nvSpPr>
        <p:spPr bwMode="auto">
          <a:xfrm>
            <a:off x="3733800" y="5089525"/>
            <a:ext cx="4968875" cy="733534"/>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r>
              <a:rPr lang="en-US" b="0" dirty="0">
                <a:solidFill>
                  <a:srgbClr val="FFFFFF"/>
                </a:solidFill>
              </a:rPr>
              <a:t>• initially declines</a:t>
            </a:r>
          </a:p>
          <a:p>
            <a:pPr>
              <a:lnSpc>
                <a:spcPct val="50000"/>
              </a:lnSpc>
            </a:pPr>
            <a:r>
              <a:rPr lang="en-US" b="0" dirty="0">
                <a:solidFill>
                  <a:srgbClr val="FFFFFF"/>
                </a:solidFill>
              </a:rPr>
              <a:t>• decline more rapidly</a:t>
            </a:r>
          </a:p>
          <a:p>
            <a:pPr>
              <a:lnSpc>
                <a:spcPct val="50000"/>
              </a:lnSpc>
            </a:pPr>
            <a:r>
              <a:rPr lang="en-US" b="0" dirty="0">
                <a:solidFill>
                  <a:srgbClr val="FFFFFF"/>
                </a:solidFill>
              </a:rPr>
              <a:t>• and then the decline slows down.</a:t>
            </a:r>
          </a:p>
        </p:txBody>
      </p:sp>
      <p:sp>
        <p:nvSpPr>
          <p:cNvPr id="275489" name="Text Box 33"/>
          <p:cNvSpPr txBox="1">
            <a:spLocks noChangeArrowheads="1"/>
          </p:cNvSpPr>
          <p:nvPr/>
        </p:nvSpPr>
        <p:spPr bwMode="auto">
          <a:xfrm>
            <a:off x="3733800" y="6096000"/>
            <a:ext cx="4191000" cy="457200"/>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r>
              <a:rPr lang="en-US" sz="2400" b="0" dirty="0">
                <a:solidFill>
                  <a:srgbClr val="FFFFFF"/>
                </a:solidFill>
              </a:rPr>
              <a:t>The graph is continuous.</a:t>
            </a:r>
          </a:p>
        </p:txBody>
      </p:sp>
      <p:pic>
        <p:nvPicPr>
          <p:cNvPr id="17426" name="Picture 18" descr="hmd_a1_11_pp_ch4_ln1_scr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886200"/>
            <a:ext cx="3048000" cy="2408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8929493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75462"/>
                                        </p:tgtEl>
                                        <p:attrNameLst>
                                          <p:attrName>style.visibility</p:attrName>
                                        </p:attrNameLst>
                                      </p:cBhvr>
                                      <p:to>
                                        <p:strVal val="visible"/>
                                      </p:to>
                                    </p:set>
                                    <p:animEffect transition="in" filter="dissolve">
                                      <p:cBhvr>
                                        <p:cTn id="7" dur="500"/>
                                        <p:tgtEl>
                                          <p:spTgt spid="2754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275487"/>
                                        </p:tgtEl>
                                        <p:attrNameLst>
                                          <p:attrName>style.visibility</p:attrName>
                                        </p:attrNameLst>
                                      </p:cBhvr>
                                      <p:to>
                                        <p:strVal val="visible"/>
                                      </p:to>
                                    </p:set>
                                    <p:anim calcmode="lin" valueType="num">
                                      <p:cBhvr>
                                        <p:cTn id="12" dur="1000" fill="hold"/>
                                        <p:tgtEl>
                                          <p:spTgt spid="275487"/>
                                        </p:tgtEl>
                                        <p:attrNameLst>
                                          <p:attrName>ppt_w</p:attrName>
                                        </p:attrNameLst>
                                      </p:cBhvr>
                                      <p:tavLst>
                                        <p:tav tm="0">
                                          <p:val>
                                            <p:strVal val="#ppt_w*0.70"/>
                                          </p:val>
                                        </p:tav>
                                        <p:tav tm="100000">
                                          <p:val>
                                            <p:strVal val="#ppt_w"/>
                                          </p:val>
                                        </p:tav>
                                      </p:tavLst>
                                    </p:anim>
                                    <p:anim calcmode="lin" valueType="num">
                                      <p:cBhvr>
                                        <p:cTn id="13" dur="1000" fill="hold"/>
                                        <p:tgtEl>
                                          <p:spTgt spid="275487"/>
                                        </p:tgtEl>
                                        <p:attrNameLst>
                                          <p:attrName>ppt_h</p:attrName>
                                        </p:attrNameLst>
                                      </p:cBhvr>
                                      <p:tavLst>
                                        <p:tav tm="0">
                                          <p:val>
                                            <p:strVal val="#ppt_h"/>
                                          </p:val>
                                        </p:tav>
                                        <p:tav tm="100000">
                                          <p:val>
                                            <p:strVal val="#ppt_h"/>
                                          </p:val>
                                        </p:tav>
                                      </p:tavLst>
                                    </p:anim>
                                    <p:animEffect transition="in" filter="fade">
                                      <p:cBhvr>
                                        <p:cTn id="14" dur="1000"/>
                                        <p:tgtEl>
                                          <p:spTgt spid="27548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31" presetClass="entr" presetSubtype="0" fill="hold" grpId="0" nodeType="clickEffect">
                                  <p:stCondLst>
                                    <p:cond delay="0"/>
                                  </p:stCondLst>
                                  <p:iterate type="lt">
                                    <p:tmPct val="5000"/>
                                  </p:iterate>
                                  <p:childTnLst>
                                    <p:set>
                                      <p:cBhvr>
                                        <p:cTn id="18" dur="1" fill="hold">
                                          <p:stCondLst>
                                            <p:cond delay="0"/>
                                          </p:stCondLst>
                                        </p:cTn>
                                        <p:tgtEl>
                                          <p:spTgt spid="275488"/>
                                        </p:tgtEl>
                                        <p:attrNameLst>
                                          <p:attrName>style.visibility</p:attrName>
                                        </p:attrNameLst>
                                      </p:cBhvr>
                                      <p:to>
                                        <p:strVal val="visible"/>
                                      </p:to>
                                    </p:set>
                                    <p:anim calcmode="lin" valueType="num">
                                      <p:cBhvr>
                                        <p:cTn id="19" dur="1000" fill="hold"/>
                                        <p:tgtEl>
                                          <p:spTgt spid="275488"/>
                                        </p:tgtEl>
                                        <p:attrNameLst>
                                          <p:attrName>ppt_w</p:attrName>
                                        </p:attrNameLst>
                                      </p:cBhvr>
                                      <p:tavLst>
                                        <p:tav tm="0">
                                          <p:val>
                                            <p:fltVal val="0"/>
                                          </p:val>
                                        </p:tav>
                                        <p:tav tm="100000">
                                          <p:val>
                                            <p:strVal val="#ppt_w"/>
                                          </p:val>
                                        </p:tav>
                                      </p:tavLst>
                                    </p:anim>
                                    <p:anim calcmode="lin" valueType="num">
                                      <p:cBhvr>
                                        <p:cTn id="20" dur="1000" fill="hold"/>
                                        <p:tgtEl>
                                          <p:spTgt spid="275488"/>
                                        </p:tgtEl>
                                        <p:attrNameLst>
                                          <p:attrName>ppt_h</p:attrName>
                                        </p:attrNameLst>
                                      </p:cBhvr>
                                      <p:tavLst>
                                        <p:tav tm="0">
                                          <p:val>
                                            <p:fltVal val="0"/>
                                          </p:val>
                                        </p:tav>
                                        <p:tav tm="100000">
                                          <p:val>
                                            <p:strVal val="#ppt_h"/>
                                          </p:val>
                                        </p:tav>
                                      </p:tavLst>
                                    </p:anim>
                                    <p:anim calcmode="lin" valueType="num">
                                      <p:cBhvr>
                                        <p:cTn id="21" dur="1000" fill="hold"/>
                                        <p:tgtEl>
                                          <p:spTgt spid="275488"/>
                                        </p:tgtEl>
                                        <p:attrNameLst>
                                          <p:attrName>style.rotation</p:attrName>
                                        </p:attrNameLst>
                                      </p:cBhvr>
                                      <p:tavLst>
                                        <p:tav tm="0">
                                          <p:val>
                                            <p:fltVal val="90"/>
                                          </p:val>
                                        </p:tav>
                                        <p:tav tm="100000">
                                          <p:val>
                                            <p:fltVal val="0"/>
                                          </p:val>
                                        </p:tav>
                                      </p:tavLst>
                                    </p:anim>
                                    <p:animEffect transition="in" filter="fade">
                                      <p:cBhvr>
                                        <p:cTn id="22" dur="1000"/>
                                        <p:tgtEl>
                                          <p:spTgt spid="27548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75489"/>
                                        </p:tgtEl>
                                        <p:attrNameLst>
                                          <p:attrName>style.visibility</p:attrName>
                                        </p:attrNameLst>
                                      </p:cBhvr>
                                      <p:to>
                                        <p:strVal val="visible"/>
                                      </p:to>
                                    </p:set>
                                    <p:animEffect transition="in" filter="dissolve">
                                      <p:cBhvr>
                                        <p:cTn id="27" dur="500"/>
                                        <p:tgtEl>
                                          <p:spTgt spid="27548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0"/>
                                          </p:stCondLst>
                                        </p:cTn>
                                        <p:tgtEl>
                                          <p:spTgt spid="174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462" grpId="0"/>
      <p:bldP spid="275487" grpId="0"/>
      <p:bldP spid="275488" grpId="0"/>
      <p:bldP spid="27548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822325" y="1219200"/>
            <a:ext cx="7940675" cy="1552575"/>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000" b="1">
                <a:solidFill>
                  <a:schemeClr val="tx1"/>
                </a:solidFill>
                <a:latin typeface="Verdana" charset="0"/>
                <a:ea typeface="ＭＳ Ｐゴシック" charset="0"/>
                <a:cs typeface="Arial" charset="0"/>
              </a:defRPr>
            </a:lvl1pPr>
            <a:lvl2pPr marL="742950" indent="-285750">
              <a:defRPr sz="2000" b="1">
                <a:solidFill>
                  <a:schemeClr val="tx1"/>
                </a:solidFill>
                <a:latin typeface="Verdana" charset="0"/>
                <a:ea typeface="Arial" charset="0"/>
                <a:cs typeface="Arial" charset="0"/>
              </a:defRPr>
            </a:lvl2pPr>
            <a:lvl3pPr marL="1143000" indent="-228600">
              <a:defRPr sz="2000" b="1">
                <a:solidFill>
                  <a:schemeClr val="tx1"/>
                </a:solidFill>
                <a:latin typeface="Verdana" charset="0"/>
                <a:ea typeface="Arial" charset="0"/>
                <a:cs typeface="Arial" charset="0"/>
              </a:defRPr>
            </a:lvl3pPr>
            <a:lvl4pPr marL="1600200" indent="-228600">
              <a:defRPr sz="2000" b="1">
                <a:solidFill>
                  <a:schemeClr val="tx1"/>
                </a:solidFill>
                <a:latin typeface="Verdana" charset="0"/>
                <a:ea typeface="Arial" charset="0"/>
                <a:cs typeface="Arial" charset="0"/>
              </a:defRPr>
            </a:lvl4pPr>
            <a:lvl5pPr marL="2057400" indent="-228600">
              <a:defRPr sz="2000" b="1">
                <a:solidFill>
                  <a:schemeClr val="tx1"/>
                </a:solidFill>
                <a:latin typeface="Verdana" charset="0"/>
                <a:ea typeface="Arial" charset="0"/>
                <a:cs typeface="Arial" charset="0"/>
              </a:defRPr>
            </a:lvl5pPr>
            <a:lvl6pPr marL="2514600" indent="-228600" eaLnBrk="0" fontAlgn="base" hangingPunct="0">
              <a:spcBef>
                <a:spcPct val="50000"/>
              </a:spcBef>
              <a:spcAft>
                <a:spcPct val="0"/>
              </a:spcAft>
              <a:defRPr sz="2000" b="1">
                <a:solidFill>
                  <a:schemeClr val="tx1"/>
                </a:solidFill>
                <a:latin typeface="Verdana" charset="0"/>
                <a:ea typeface="Arial" charset="0"/>
                <a:cs typeface="Arial" charset="0"/>
              </a:defRPr>
            </a:lvl6pPr>
            <a:lvl7pPr marL="2971800" indent="-228600" eaLnBrk="0" fontAlgn="base" hangingPunct="0">
              <a:spcBef>
                <a:spcPct val="50000"/>
              </a:spcBef>
              <a:spcAft>
                <a:spcPct val="0"/>
              </a:spcAft>
              <a:defRPr sz="2000" b="1">
                <a:solidFill>
                  <a:schemeClr val="tx1"/>
                </a:solidFill>
                <a:latin typeface="Verdana" charset="0"/>
                <a:ea typeface="Arial" charset="0"/>
                <a:cs typeface="Arial" charset="0"/>
              </a:defRPr>
            </a:lvl7pPr>
            <a:lvl8pPr marL="3429000" indent="-228600" eaLnBrk="0" fontAlgn="base" hangingPunct="0">
              <a:spcBef>
                <a:spcPct val="50000"/>
              </a:spcBef>
              <a:spcAft>
                <a:spcPct val="0"/>
              </a:spcAft>
              <a:defRPr sz="2000" b="1">
                <a:solidFill>
                  <a:schemeClr val="tx1"/>
                </a:solidFill>
                <a:latin typeface="Verdana" charset="0"/>
                <a:ea typeface="Arial" charset="0"/>
                <a:cs typeface="Arial" charset="0"/>
              </a:defRPr>
            </a:lvl8pPr>
            <a:lvl9pPr marL="3886200" indent="-228600" eaLnBrk="0" fontAlgn="base" hangingPunct="0">
              <a:spcBef>
                <a:spcPct val="50000"/>
              </a:spcBef>
              <a:spcAft>
                <a:spcPct val="0"/>
              </a:spcAft>
              <a:defRPr sz="2000" b="1">
                <a:solidFill>
                  <a:schemeClr val="tx1"/>
                </a:solidFill>
                <a:latin typeface="Verdana" charset="0"/>
                <a:ea typeface="Arial" charset="0"/>
                <a:cs typeface="Arial" charset="0"/>
              </a:defRPr>
            </a:lvl9pPr>
          </a:lstStyle>
          <a:p>
            <a:r>
              <a:rPr lang="en-US" sz="2400" b="0"/>
              <a:t>Both graphs show a relationship about a child going down a slide. Graph A represents the child</a:t>
            </a:r>
            <a:r>
              <a:rPr lang="en-US" sz="2400" b="0">
                <a:latin typeface="Arial" charset="0"/>
              </a:rPr>
              <a:t>’</a:t>
            </a:r>
            <a:r>
              <a:rPr lang="en-US" sz="2400" b="0"/>
              <a:t>s </a:t>
            </a:r>
            <a:r>
              <a:rPr lang="en-US" sz="2400" b="0" i="1"/>
              <a:t>distance from the ground</a:t>
            </a:r>
            <a:r>
              <a:rPr lang="en-US" sz="2400" b="0"/>
              <a:t> related to time. Graph B represents the child</a:t>
            </a:r>
            <a:r>
              <a:rPr lang="en-US" sz="2400" b="0">
                <a:latin typeface="Arial" charset="0"/>
              </a:rPr>
              <a:t>’</a:t>
            </a:r>
            <a:r>
              <a:rPr lang="en-US" sz="2400" b="0"/>
              <a:t>s </a:t>
            </a:r>
            <a:r>
              <a:rPr lang="en-US" sz="2400" b="0" i="1"/>
              <a:t>Speed</a:t>
            </a:r>
            <a:r>
              <a:rPr lang="en-US" sz="2400" b="0"/>
              <a:t> related to time.</a:t>
            </a:r>
          </a:p>
        </p:txBody>
      </p:sp>
      <p:pic>
        <p:nvPicPr>
          <p:cNvPr id="17411" name="Picture 3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971800"/>
            <a:ext cx="3695700" cy="2657475"/>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17412" name="Picture 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2971800"/>
            <a:ext cx="3314700" cy="2667000"/>
          </a:xfrm>
          <a:prstGeom prst="rect">
            <a:avLst/>
          </a:prstGeom>
          <a:noFill/>
          <a:ln>
            <a:noFill/>
          </a:ln>
          <a:effectLst/>
          <a:extLst>
            <a:ext uri="{909E8E84-426E-40dd-AFC4-6F175D3DCCD1}">
              <a14:hiddenFill xmlns:a14="http://schemas.microsoft.com/office/drawing/2010/main" xmlns="">
                <a:solidFill>
                  <a:srgbClr val="FF00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18304984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552</TotalTime>
  <Words>735</Words>
  <Application>Microsoft Office PowerPoint</Application>
  <PresentationFormat>On-screen Show (4:3)</PresentationFormat>
  <Paragraphs>63</Paragraphs>
  <Slides>13</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ＭＳ Ｐゴシック</vt:lpstr>
      <vt:lpstr>Arial</vt:lpstr>
      <vt:lpstr>Arial Black</vt:lpstr>
      <vt:lpstr>Arial MT Bl</vt:lpstr>
      <vt:lpstr>Calibri</vt:lpstr>
      <vt:lpstr>Symbol</vt:lpstr>
      <vt:lpstr>Times New Roman</vt:lpstr>
      <vt:lpstr>Verdana</vt:lpstr>
      <vt:lpstr>Office Theme</vt:lpstr>
      <vt:lpstr>Graphing Relationships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JENNA DIEDERICH</cp:lastModifiedBy>
  <cp:revision>17</cp:revision>
  <dcterms:created xsi:type="dcterms:W3CDTF">2013-08-21T19:17:07Z</dcterms:created>
  <dcterms:modified xsi:type="dcterms:W3CDTF">2016-09-01T01:35:40Z</dcterms:modified>
</cp:coreProperties>
</file>